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5.xml" ContentType="application/vnd.openxmlformats-officedocument.them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77" r:id="rId4"/>
    <p:sldMasterId id="2147485247" r:id="rId5"/>
    <p:sldMasterId id="2147485282" r:id="rId6"/>
    <p:sldMasterId id="2147485317" r:id="rId7"/>
    <p:sldMasterId id="2147485351" r:id="rId8"/>
  </p:sldMasterIdLst>
  <p:notesMasterIdLst>
    <p:notesMasterId r:id="rId42"/>
  </p:notesMasterIdLst>
  <p:handoutMasterIdLst>
    <p:handoutMasterId r:id="rId43"/>
  </p:handoutMasterIdLst>
  <p:sldIdLst>
    <p:sldId id="1042" r:id="rId9"/>
    <p:sldId id="1057" r:id="rId10"/>
    <p:sldId id="1058" r:id="rId11"/>
    <p:sldId id="996" r:id="rId12"/>
    <p:sldId id="1116" r:id="rId13"/>
    <p:sldId id="1117" r:id="rId14"/>
    <p:sldId id="1118" r:id="rId15"/>
    <p:sldId id="1119" r:id="rId16"/>
    <p:sldId id="1120" r:id="rId17"/>
    <p:sldId id="1121" r:id="rId18"/>
    <p:sldId id="1122" r:id="rId19"/>
    <p:sldId id="1123" r:id="rId20"/>
    <p:sldId id="1061" r:id="rId21"/>
    <p:sldId id="1063" r:id="rId22"/>
    <p:sldId id="1076" r:id="rId23"/>
    <p:sldId id="1078" r:id="rId24"/>
    <p:sldId id="1064" r:id="rId25"/>
    <p:sldId id="1065" r:id="rId26"/>
    <p:sldId id="1115" r:id="rId27"/>
    <p:sldId id="1084" r:id="rId28"/>
    <p:sldId id="1066" r:id="rId29"/>
    <p:sldId id="1112" r:id="rId30"/>
    <p:sldId id="1087" r:id="rId31"/>
    <p:sldId id="1068" r:id="rId32"/>
    <p:sldId id="1113" r:id="rId33"/>
    <p:sldId id="1089" r:id="rId34"/>
    <p:sldId id="1090" r:id="rId35"/>
    <p:sldId id="1125" r:id="rId36"/>
    <p:sldId id="1124" r:id="rId37"/>
    <p:sldId id="1126" r:id="rId38"/>
    <p:sldId id="1070" r:id="rId39"/>
    <p:sldId id="1071" r:id="rId40"/>
    <p:sldId id="1043" r:id="rId41"/>
  </p:sldIdLst>
  <p:sldSz cx="12192000" cy="6858000"/>
  <p:notesSz cx="7315200" cy="9601200"/>
  <p:custShowLst>
    <p:custShow name="Format Guide Workshop" id="0">
      <p:sldLst/>
    </p:custShow>
  </p:custShow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zęść wspólna" id="{C72986C6-1BAA-41FD-A300-172354E7E220}">
          <p14:sldIdLst>
            <p14:sldId id="1042"/>
            <p14:sldId id="1057"/>
            <p14:sldId id="1058"/>
            <p14:sldId id="996"/>
            <p14:sldId id="1116"/>
            <p14:sldId id="1117"/>
            <p14:sldId id="1118"/>
            <p14:sldId id="1119"/>
            <p14:sldId id="1120"/>
            <p14:sldId id="1121"/>
            <p14:sldId id="1122"/>
            <p14:sldId id="1123"/>
            <p14:sldId id="1061"/>
            <p14:sldId id="1063"/>
            <p14:sldId id="1076"/>
            <p14:sldId id="1078"/>
            <p14:sldId id="1064"/>
            <p14:sldId id="1065"/>
            <p14:sldId id="1115"/>
            <p14:sldId id="1084"/>
            <p14:sldId id="1066"/>
            <p14:sldId id="1112"/>
            <p14:sldId id="1087"/>
            <p14:sldId id="1068"/>
            <p14:sldId id="1113"/>
            <p14:sldId id="1089"/>
            <p14:sldId id="1090"/>
            <p14:sldId id="1125"/>
            <p14:sldId id="1124"/>
            <p14:sldId id="1126"/>
            <p14:sldId id="1070"/>
            <p14:sldId id="1071"/>
          </p14:sldIdLst>
        </p14:section>
        <p14:section name="Zakończenie" id="{BB9C4875-1542-4DFC-A9EB-16BCE12C1FB6}">
          <p14:sldIdLst>
            <p14:sldId id="10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mański Adam" initials="DA" lastIdx="3" clrIdx="6">
    <p:extLst>
      <p:ext uri="{19B8F6BF-5375-455C-9EA6-DF929625EA0E}">
        <p15:presenceInfo xmlns:p15="http://schemas.microsoft.com/office/powerpoint/2012/main" userId="S::adam.domanski@cpk.pl::435ee671-a0d6-4a3c-86e1-aaaf61e39ddd" providerId="AD"/>
      </p:ext>
    </p:extLst>
  </p:cmAuthor>
  <p:cmAuthor id="1" name="Mrozicki Krzysztof" initials="MK" lastIdx="10" clrIdx="0">
    <p:extLst>
      <p:ext uri="{19B8F6BF-5375-455C-9EA6-DF929625EA0E}">
        <p15:presenceInfo xmlns:p15="http://schemas.microsoft.com/office/powerpoint/2012/main" userId="S::krzysztof.mrozicki@cpk.pl::b73f23e0-29f6-4abe-abb0-4ad0c678b773" providerId="AD"/>
      </p:ext>
    </p:extLst>
  </p:cmAuthor>
  <p:cmAuthor id="8" name="Rybicki Tomasz" initials="RT" lastIdx="1" clrIdx="7">
    <p:extLst>
      <p:ext uri="{19B8F6BF-5375-455C-9EA6-DF929625EA0E}">
        <p15:presenceInfo xmlns:p15="http://schemas.microsoft.com/office/powerpoint/2012/main" userId="S::tomasz.rybicki@cpk.pl::85e2b42b-dfa9-415c-9a6e-58a443fc8385" providerId="AD"/>
      </p:ext>
    </p:extLst>
  </p:cmAuthor>
  <p:cmAuthor id="2" name="Morga Bartłomiej" initials="MB" lastIdx="1" clrIdx="1">
    <p:extLst>
      <p:ext uri="{19B8F6BF-5375-455C-9EA6-DF929625EA0E}">
        <p15:presenceInfo xmlns:p15="http://schemas.microsoft.com/office/powerpoint/2012/main" userId="S::bartlomiej.morga@cpk.pl::9e7b35d8-096e-4a4e-a10d-0a8511468901" providerId="AD"/>
      </p:ext>
    </p:extLst>
  </p:cmAuthor>
  <p:cmAuthor id="9" name="Boczula Michał" initials="BM" lastIdx="3" clrIdx="8">
    <p:extLst>
      <p:ext uri="{19B8F6BF-5375-455C-9EA6-DF929625EA0E}">
        <p15:presenceInfo xmlns:p15="http://schemas.microsoft.com/office/powerpoint/2012/main" userId="S::michal.boczula@cpk.pl::c2c6b978-4df3-47bf-907e-1d2056086c0b" providerId="AD"/>
      </p:ext>
    </p:extLst>
  </p:cmAuthor>
  <p:cmAuthor id="3" name="Mireński Jacek" initials="MJ" lastIdx="26" clrIdx="2">
    <p:extLst>
      <p:ext uri="{19B8F6BF-5375-455C-9EA6-DF929625EA0E}">
        <p15:presenceInfo xmlns:p15="http://schemas.microsoft.com/office/powerpoint/2012/main" userId="S::jacek.mirenski@cpk.pl::630a3bb4-9726-4aae-880e-bb7abeca12cd" providerId="AD"/>
      </p:ext>
    </p:extLst>
  </p:cmAuthor>
  <p:cmAuthor id="10" name="Kazimierczak Michał" initials="KM" lastIdx="1" clrIdx="9">
    <p:extLst>
      <p:ext uri="{19B8F6BF-5375-455C-9EA6-DF929625EA0E}">
        <p15:presenceInfo xmlns:p15="http://schemas.microsoft.com/office/powerpoint/2012/main" userId="S::michal.kazimierczak@cpk.pl::cb84e295-e885-45a1-96b5-e70c6a602a6f" providerId="AD"/>
      </p:ext>
    </p:extLst>
  </p:cmAuthor>
  <p:cmAuthor id="4" name="Sienkiewicz-Kozyrska Joanna" initials="SJ" lastIdx="2" clrIdx="3">
    <p:extLst>
      <p:ext uri="{19B8F6BF-5375-455C-9EA6-DF929625EA0E}">
        <p15:presenceInfo xmlns:p15="http://schemas.microsoft.com/office/powerpoint/2012/main" userId="S::joanna.sienkiewicz-kozyrska@cpk.pl::8326ef03-83a1-4f99-8bc1-6730f43df56c" providerId="AD"/>
      </p:ext>
    </p:extLst>
  </p:cmAuthor>
  <p:cmAuthor id="11" name="Guszczak Bartosz" initials="GB" lastIdx="2" clrIdx="10">
    <p:extLst>
      <p:ext uri="{19B8F6BF-5375-455C-9EA6-DF929625EA0E}">
        <p15:presenceInfo xmlns:p15="http://schemas.microsoft.com/office/powerpoint/2012/main" userId="S::bartosz.guszczak@cpk.pl::cead34e2-1163-4134-93f5-f6cb8da29db3" providerId="AD"/>
      </p:ext>
    </p:extLst>
  </p:cmAuthor>
  <p:cmAuthor id="5" name="Bogusławski Grzegorz" initials="BG" lastIdx="6" clrIdx="4">
    <p:extLst>
      <p:ext uri="{19B8F6BF-5375-455C-9EA6-DF929625EA0E}">
        <p15:presenceInfo xmlns:p15="http://schemas.microsoft.com/office/powerpoint/2012/main" userId="S::grzegorz.boguslawski@cpk.pl::bf46070b-d87b-4317-a620-a17e89f572d1" providerId="AD"/>
      </p:ext>
    </p:extLst>
  </p:cmAuthor>
  <p:cmAuthor id="12" name="Witek Zuzanka" initials="WZ" lastIdx="3" clrIdx="11">
    <p:extLst>
      <p:ext uri="{19B8F6BF-5375-455C-9EA6-DF929625EA0E}">
        <p15:presenceInfo xmlns:p15="http://schemas.microsoft.com/office/powerpoint/2012/main" userId="S::zuzanka.witek@cpk.pl::48774d04-61c9-4715-b767-afc15c6de4fc" providerId="AD"/>
      </p:ext>
    </p:extLst>
  </p:cmAuthor>
  <p:cmAuthor id="6" name="Kluczuk Paweł" initials="KP" lastIdx="5" clrIdx="5">
    <p:extLst>
      <p:ext uri="{19B8F6BF-5375-455C-9EA6-DF929625EA0E}">
        <p15:presenceInfo xmlns:p15="http://schemas.microsoft.com/office/powerpoint/2012/main" userId="S::pawel.kluczuk@cpk.pl::4346f7bf-cf1a-4b62-b169-295ecbe350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FFDD58"/>
    <a:srgbClr val="BDE2F8"/>
    <a:srgbClr val="FFFFFF"/>
    <a:srgbClr val="575757"/>
    <a:srgbClr val="96B8DA"/>
    <a:srgbClr val="4674AC"/>
    <a:srgbClr val="4682BE"/>
    <a:srgbClr val="406B9E"/>
    <a:srgbClr val="215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B7007-C16D-6F51-A342-E7D6AEBD0B78}" v="767" dt="2021-08-23T09:03:11.549"/>
    <p1510:client id="{1337177E-DD99-46C7-8298-4103F80552BB}" v="338" dt="2021-08-23T10:57:21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 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</a:t>
          </a:r>
          <a:endParaRPr lang="en-US" sz="1200" b="0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0" custLinFactNeighborY="-224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183CE1-E9FE-4354-9217-83AC3F6B2140}" type="presOf" srcId="{86459553-FA07-4579-A196-3508E2C59E18}" destId="{9D5CBD80-8EAC-4F17-97FC-CBB47C2F04FC}" srcOrd="0" destOrd="0" presId="urn:microsoft.com/office/officeart/2005/8/layout/hProcess9"/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31738B37-9281-4EB1-AD31-F21110035929}" type="presOf" srcId="{3A0C8547-2475-474E-89CE-C0675207CEFA}" destId="{3F6D297E-3F87-44DF-B7E0-B31272D25078}" srcOrd="0" destOrd="0" presId="urn:microsoft.com/office/officeart/2005/8/layout/hProcess9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F8AA4476-B7CB-4B4E-B811-B2443E0CCB72}" type="presOf" srcId="{18ABC22E-5A83-4352-A5FE-2F123D6AFE54}" destId="{7AD8E311-1AB4-43CF-8F73-9388097B8066}" srcOrd="0" destOrd="0" presId="urn:microsoft.com/office/officeart/2005/8/layout/hProcess9"/>
    <dgm:cxn modelId="{B5847854-3200-4D70-B317-2CC89361102E}" type="presOf" srcId="{25F91621-2934-48C0-8F0C-5C1A83ADF6EC}" destId="{8B4ED2D1-A775-4D92-8D4C-C5DD97DBB2F8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E70FF1D2-BF0D-42C8-9AFC-25B2DEB4DE68}" type="presOf" srcId="{106103B4-74C9-436B-915D-6D454EE224A6}" destId="{B13AFCEF-24BC-4A08-AB00-327054CA33F7}" srcOrd="0" destOrd="0" presId="urn:microsoft.com/office/officeart/2005/8/layout/hProcess9"/>
    <dgm:cxn modelId="{03C3B134-51D7-4F92-9FDF-0E910D4CE7F3}" type="presOf" srcId="{FDAA0DD3-FB76-4865-B197-4058C816A2DF}" destId="{3D5C4165-E734-45C2-A227-4C0BAD2BC70B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F48C8E33-ACB4-4574-B02E-107E8E668E50}" type="presParOf" srcId="{A262F1F9-B347-472E-A999-078830B589BA}" destId="{AA2972F0-E68F-4D46-A6E8-AFE76D5A3950}" srcOrd="0" destOrd="0" presId="urn:microsoft.com/office/officeart/2005/8/layout/hProcess9"/>
    <dgm:cxn modelId="{E93BCF16-18D9-4648-9F32-E2E511DB02C3}" type="presParOf" srcId="{A262F1F9-B347-472E-A999-078830B589BA}" destId="{377D028A-747F-43D6-8074-5424BC199BCF}" srcOrd="1" destOrd="0" presId="urn:microsoft.com/office/officeart/2005/8/layout/hProcess9"/>
    <dgm:cxn modelId="{D0087518-9299-4D5E-A22F-F05E39621FF0}" type="presParOf" srcId="{377D028A-747F-43D6-8074-5424BC199BCF}" destId="{3D5C4165-E734-45C2-A227-4C0BAD2BC70B}" srcOrd="0" destOrd="0" presId="urn:microsoft.com/office/officeart/2005/8/layout/hProcess9"/>
    <dgm:cxn modelId="{A57AFDAF-2AD4-4BE7-9A5E-D0E3F14F2DD0}" type="presParOf" srcId="{377D028A-747F-43D6-8074-5424BC199BCF}" destId="{C96E0CE4-FCAF-4157-8367-785877A4F5FE}" srcOrd="1" destOrd="0" presId="urn:microsoft.com/office/officeart/2005/8/layout/hProcess9"/>
    <dgm:cxn modelId="{1B36CB26-5A0C-47A2-A84C-BE5A576A3167}" type="presParOf" srcId="{377D028A-747F-43D6-8074-5424BC199BCF}" destId="{9D5CBD80-8EAC-4F17-97FC-CBB47C2F04FC}" srcOrd="2" destOrd="0" presId="urn:microsoft.com/office/officeart/2005/8/layout/hProcess9"/>
    <dgm:cxn modelId="{808A7197-57AD-42C8-9CCF-0C9C73677D56}" type="presParOf" srcId="{377D028A-747F-43D6-8074-5424BC199BCF}" destId="{A0C9915D-CC86-40B4-987F-0F2CD260C77B}" srcOrd="3" destOrd="0" presId="urn:microsoft.com/office/officeart/2005/8/layout/hProcess9"/>
    <dgm:cxn modelId="{7F06DB13-F384-44CC-863F-8292DE510875}" type="presParOf" srcId="{377D028A-747F-43D6-8074-5424BC199BCF}" destId="{8B4ED2D1-A775-4D92-8D4C-C5DD97DBB2F8}" srcOrd="4" destOrd="0" presId="urn:microsoft.com/office/officeart/2005/8/layout/hProcess9"/>
    <dgm:cxn modelId="{6361AF59-083F-41DC-A8CD-2680610B1549}" type="presParOf" srcId="{377D028A-747F-43D6-8074-5424BC199BCF}" destId="{BCE44698-5B59-46D3-BDA7-4143E236C7FD}" srcOrd="5" destOrd="0" presId="urn:microsoft.com/office/officeart/2005/8/layout/hProcess9"/>
    <dgm:cxn modelId="{6162FAAD-5330-44D3-8BF2-28523302D41B}" type="presParOf" srcId="{377D028A-747F-43D6-8074-5424BC199BCF}" destId="{7AD8E311-1AB4-43CF-8F73-9388097B8066}" srcOrd="6" destOrd="0" presId="urn:microsoft.com/office/officeart/2005/8/layout/hProcess9"/>
    <dgm:cxn modelId="{D7BE3055-3648-4354-8532-F420AA8CA321}" type="presParOf" srcId="{377D028A-747F-43D6-8074-5424BC199BCF}" destId="{BF0B0623-A77A-4FF0-BED9-7EC8BAC05F9F}" srcOrd="7" destOrd="0" presId="urn:microsoft.com/office/officeart/2005/8/layout/hProcess9"/>
    <dgm:cxn modelId="{EAAD79E7-3FC6-4308-ACDE-D7AC29DCA3A3}" type="presParOf" srcId="{377D028A-747F-43D6-8074-5424BC199BCF}" destId="{B13AFCEF-24BC-4A08-AB00-327054CA33F7}" srcOrd="8" destOrd="0" presId="urn:microsoft.com/office/officeart/2005/8/layout/hProcess9"/>
    <dgm:cxn modelId="{51571891-8E34-498F-912F-4C1293CB6396}" type="presParOf" srcId="{377D028A-747F-43D6-8074-5424BC199BCF}" destId="{1E3C7992-635E-4BDF-9D0C-69B19502F883}" srcOrd="9" destOrd="0" presId="urn:microsoft.com/office/officeart/2005/8/layout/hProcess9"/>
    <dgm:cxn modelId="{955F03A4-472E-4D7B-BE15-D9BFDC67ED0C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324" custLinFactNeighborY="-630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E6DD30-A617-4411-98C4-579EA28AF1C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FDAA0DD3-FB76-4865-B197-4058C816A2DF}">
      <dgm:prSet phldrT="[Text]" phldr="0" custT="1"/>
      <dgm:spPr>
        <a:solidFill>
          <a:srgbClr val="1B487F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STRATEGICZNE </a:t>
          </a:r>
          <a:r>
            <a:rPr lang="en-US" sz="1200" b="1" i="0" u="none" strike="noStrike" cap="none" baseline="0" noProof="0">
              <a:latin typeface="Calibri"/>
              <a:cs typeface="Calibri"/>
            </a:rPr>
            <a:t>STUDIUM </a:t>
          </a:r>
          <a:r>
            <a:rPr lang="en-US" sz="1200" b="1">
              <a:latin typeface="Calibri"/>
            </a:rPr>
            <a:t>LOKALIZACYJNE</a:t>
          </a:r>
          <a:endParaRPr lang="en-US" sz="1200" b="1" i="0" u="none" strike="noStrike" cap="none" baseline="0" noProof="0">
            <a:latin typeface="Calibri"/>
            <a:cs typeface="Calibri"/>
          </a:endParaRPr>
        </a:p>
      </dgm:t>
    </dgm:pt>
    <dgm:pt modelId="{EF961639-36BF-4584-82E0-CA947C1B4F54}" type="parTrans" cxnId="{C04D3EFE-6323-4013-A601-A57A5CBDC3F9}">
      <dgm:prSet/>
      <dgm:spPr/>
      <dgm:t>
        <a:bodyPr/>
        <a:lstStyle/>
        <a:p>
          <a:endParaRPr lang="pl-PL"/>
        </a:p>
      </dgm:t>
    </dgm:pt>
    <dgm:pt modelId="{E84E8FA4-7BDE-4747-8374-0FBCA73931ED}" type="sibTrans" cxnId="{C04D3EFE-6323-4013-A601-A57A5CBDC3F9}">
      <dgm:prSet/>
      <dgm:spPr/>
      <dgm:t>
        <a:bodyPr/>
        <a:lstStyle/>
        <a:p>
          <a:endParaRPr lang="pl-PL"/>
        </a:p>
      </dgm:t>
    </dgm:pt>
    <dgm:pt modelId="{86459553-FA07-4579-A196-3508E2C59E18}">
      <dgm:prSet phldrT="[Text]" phldr="0" custT="1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sz="1200" b="1">
              <a:latin typeface="Calibri"/>
            </a:rPr>
            <a:t>STUDIUM WYKONALNOŚCI </a:t>
          </a:r>
          <a:endParaRPr lang="en-US" sz="1200" b="1"/>
        </a:p>
      </dgm:t>
    </dgm:pt>
    <dgm:pt modelId="{D191B931-B2CD-491E-850F-724ACC6796BF}" type="parTrans" cxnId="{55143E4B-FE78-44CE-953F-5834E3F09E22}">
      <dgm:prSet/>
      <dgm:spPr/>
      <dgm:t>
        <a:bodyPr/>
        <a:lstStyle/>
        <a:p>
          <a:endParaRPr lang="pl-PL"/>
        </a:p>
      </dgm:t>
    </dgm:pt>
    <dgm:pt modelId="{C5E3473A-8C40-4F8B-9BF7-7042352A0B1F}" type="sibTrans" cxnId="{55143E4B-FE78-44CE-953F-5834E3F09E22}">
      <dgm:prSet/>
      <dgm:spPr/>
      <dgm:t>
        <a:bodyPr/>
        <a:lstStyle/>
        <a:p>
          <a:endParaRPr lang="pl-PL"/>
        </a:p>
      </dgm:t>
    </dgm:pt>
    <dgm:pt modelId="{106103B4-74C9-436B-915D-6D454EE224A6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PROJEKT BUDOWLANY</a:t>
          </a:r>
          <a:endParaRPr lang="pl-PL" b="1">
            <a:latin typeface="Calibri"/>
          </a:endParaRPr>
        </a:p>
      </dgm:t>
    </dgm:pt>
    <dgm:pt modelId="{DA13003C-8281-49F3-A7E4-3FA6702C2E14}" type="parTrans" cxnId="{D191EB0A-6AFA-4EBF-82B5-61556DC6DE5E}">
      <dgm:prSet/>
      <dgm:spPr/>
      <dgm:t>
        <a:bodyPr/>
        <a:lstStyle/>
        <a:p>
          <a:endParaRPr lang="pl-PL"/>
        </a:p>
      </dgm:t>
    </dgm:pt>
    <dgm:pt modelId="{2391720F-AEEB-4154-90ED-9DECF8F3162C}" type="sibTrans" cxnId="{D191EB0A-6AFA-4EBF-82B5-61556DC6DE5E}">
      <dgm:prSet/>
      <dgm:spPr/>
      <dgm:t>
        <a:bodyPr/>
        <a:lstStyle/>
        <a:p>
          <a:endParaRPr lang="pl-PL"/>
        </a:p>
      </dgm:t>
    </dgm:pt>
    <dgm:pt modelId="{3A0C8547-2475-474E-89CE-C0675207CEFA}">
      <dgm:prSet phldr="0"/>
      <dgm:spPr>
        <a:solidFill>
          <a:srgbClr val="5F94C7"/>
        </a:solidFill>
        <a:ln>
          <a:noFill/>
        </a:ln>
      </dgm:spPr>
      <dgm:t>
        <a:bodyPr/>
        <a:lstStyle/>
        <a:p>
          <a:r>
            <a:rPr lang="en-US" b="1">
              <a:latin typeface="Calibri"/>
            </a:rPr>
            <a:t>BUDOWA</a:t>
          </a:r>
        </a:p>
      </dgm:t>
    </dgm:pt>
    <dgm:pt modelId="{F5824564-11B8-4D98-AB19-138F8C4CE6C6}" type="parTrans" cxnId="{6BFBFD68-7E0E-44F0-A277-F45DDB429F73}">
      <dgm:prSet/>
      <dgm:spPr/>
      <dgm:t>
        <a:bodyPr/>
        <a:lstStyle/>
        <a:p>
          <a:endParaRPr lang="pl-PL"/>
        </a:p>
      </dgm:t>
    </dgm:pt>
    <dgm:pt modelId="{AD07D1A3-F478-44CC-84A1-D787F67ED033}" type="sibTrans" cxnId="{6BFBFD68-7E0E-44F0-A277-F45DDB429F73}">
      <dgm:prSet/>
      <dgm:spPr/>
      <dgm:t>
        <a:bodyPr/>
        <a:lstStyle/>
        <a:p>
          <a:endParaRPr lang="pl-PL"/>
        </a:p>
      </dgm:t>
    </dgm:pt>
    <dgm:pt modelId="{25F91621-2934-48C0-8F0C-5C1A83ADF6EC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DECYZJA ŚRODOWISKOWA</a:t>
          </a:r>
        </a:p>
      </dgm:t>
    </dgm:pt>
    <dgm:pt modelId="{D2377D66-606B-45BD-81B1-F6811EFF256C}" type="parTrans" cxnId="{DCD27BA2-FFF5-4F74-9571-BE306AED1FE1}">
      <dgm:prSet/>
      <dgm:spPr/>
      <dgm:t>
        <a:bodyPr/>
        <a:lstStyle/>
        <a:p>
          <a:endParaRPr lang="pl-PL"/>
        </a:p>
      </dgm:t>
    </dgm:pt>
    <dgm:pt modelId="{6B79C51E-D4BB-4FD4-9BC0-8359DD86600C}" type="sibTrans" cxnId="{DCD27BA2-FFF5-4F74-9571-BE306AED1FE1}">
      <dgm:prSet/>
      <dgm:spPr/>
      <dgm:t>
        <a:bodyPr/>
        <a:lstStyle/>
        <a:p>
          <a:endParaRPr lang="pl-PL"/>
        </a:p>
      </dgm:t>
    </dgm:pt>
    <dgm:pt modelId="{18ABC22E-5A83-4352-A5FE-2F123D6AFE54}">
      <dgm:prSet phldr="0"/>
      <dgm:spPr>
        <a:solidFill>
          <a:srgbClr val="4674AC"/>
        </a:solidFill>
        <a:ln>
          <a:noFill/>
        </a:ln>
      </dgm:spPr>
      <dgm:t>
        <a:bodyPr/>
        <a:lstStyle/>
        <a:p>
          <a:pPr rtl="0"/>
          <a:r>
            <a:rPr lang="en-US" b="1">
              <a:latin typeface="Calibri"/>
            </a:rPr>
            <a:t>USTALENIE LOKALIZACJI LINII KOLEJOWEJ</a:t>
          </a:r>
        </a:p>
      </dgm:t>
    </dgm:pt>
    <dgm:pt modelId="{C274896D-6E4C-46F5-9B45-05F0EAC84EEC}" type="parTrans" cxnId="{32FEB0CF-8E2E-44F9-87DB-E1C73DB67EDB}">
      <dgm:prSet/>
      <dgm:spPr/>
      <dgm:t>
        <a:bodyPr/>
        <a:lstStyle/>
        <a:p>
          <a:endParaRPr lang="pl-PL"/>
        </a:p>
      </dgm:t>
    </dgm:pt>
    <dgm:pt modelId="{60D76430-DECF-4C76-9718-2248A2D6FF6B}" type="sibTrans" cxnId="{32FEB0CF-8E2E-44F9-87DB-E1C73DB67EDB}">
      <dgm:prSet/>
      <dgm:spPr/>
      <dgm:t>
        <a:bodyPr/>
        <a:lstStyle/>
        <a:p>
          <a:endParaRPr lang="pl-PL"/>
        </a:p>
      </dgm:t>
    </dgm:pt>
    <dgm:pt modelId="{A262F1F9-B347-472E-A999-078830B589BA}" type="pres">
      <dgm:prSet presAssocID="{9FE6DD30-A617-4411-98C4-579EA28AF1CF}" presName="CompostProcess" presStyleCnt="0">
        <dgm:presLayoutVars>
          <dgm:dir/>
          <dgm:resizeHandles val="exact"/>
        </dgm:presLayoutVars>
      </dgm:prSet>
      <dgm:spPr/>
    </dgm:pt>
    <dgm:pt modelId="{AA2972F0-E68F-4D46-A6E8-AFE76D5A3950}" type="pres">
      <dgm:prSet presAssocID="{9FE6DD30-A617-4411-98C4-579EA28AF1CF}" presName="arrow" presStyleLbl="bgShp" presStyleIdx="0" presStyleCnt="1" custScaleX="117647" custLinFactNeighborX="-4655" custLinFactNeighborY="4457"/>
      <dgm:spPr>
        <a:solidFill>
          <a:srgbClr val="BDE2F8"/>
        </a:solidFill>
      </dgm:spPr>
    </dgm:pt>
    <dgm:pt modelId="{377D028A-747F-43D6-8074-5424BC199BCF}" type="pres">
      <dgm:prSet presAssocID="{9FE6DD30-A617-4411-98C4-579EA28AF1CF}" presName="linearProcess" presStyleCnt="0"/>
      <dgm:spPr/>
    </dgm:pt>
    <dgm:pt modelId="{3D5C4165-E734-45C2-A227-4C0BAD2BC70B}" type="pres">
      <dgm:prSet presAssocID="{FDAA0DD3-FB76-4865-B197-4058C816A2DF}" presName="textNode" presStyleLbl="node1" presStyleIdx="0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6E0CE4-FCAF-4157-8367-785877A4F5FE}" type="pres">
      <dgm:prSet presAssocID="{E84E8FA4-7BDE-4747-8374-0FBCA73931ED}" presName="sibTrans" presStyleCnt="0"/>
      <dgm:spPr/>
    </dgm:pt>
    <dgm:pt modelId="{9D5CBD80-8EAC-4F17-97FC-CBB47C2F04FC}" type="pres">
      <dgm:prSet presAssocID="{86459553-FA07-4579-A196-3508E2C59E18}" presName="textNode" presStyleLbl="node1" presStyleIdx="1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9915D-CC86-40B4-987F-0F2CD260C77B}" type="pres">
      <dgm:prSet presAssocID="{C5E3473A-8C40-4F8B-9BF7-7042352A0B1F}" presName="sibTrans" presStyleCnt="0"/>
      <dgm:spPr/>
    </dgm:pt>
    <dgm:pt modelId="{8B4ED2D1-A775-4D92-8D4C-C5DD97DBB2F8}" type="pres">
      <dgm:prSet presAssocID="{25F91621-2934-48C0-8F0C-5C1A83ADF6EC}" presName="textNode" presStyleLbl="node1" presStyleIdx="2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E44698-5B59-46D3-BDA7-4143E236C7FD}" type="pres">
      <dgm:prSet presAssocID="{6B79C51E-D4BB-4FD4-9BC0-8359DD86600C}" presName="sibTrans" presStyleCnt="0"/>
      <dgm:spPr/>
    </dgm:pt>
    <dgm:pt modelId="{7AD8E311-1AB4-43CF-8F73-9388097B8066}" type="pres">
      <dgm:prSet presAssocID="{18ABC22E-5A83-4352-A5FE-2F123D6AFE54}" presName="textNode" presStyleLbl="node1" presStyleIdx="3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0B0623-A77A-4FF0-BED9-7EC8BAC05F9F}" type="pres">
      <dgm:prSet presAssocID="{60D76430-DECF-4C76-9718-2248A2D6FF6B}" presName="sibTrans" presStyleCnt="0"/>
      <dgm:spPr/>
    </dgm:pt>
    <dgm:pt modelId="{B13AFCEF-24BC-4A08-AB00-327054CA33F7}" type="pres">
      <dgm:prSet presAssocID="{106103B4-74C9-436B-915D-6D454EE224A6}" presName="textNode" presStyleLbl="node1" presStyleIdx="4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C7992-635E-4BDF-9D0C-69B19502F883}" type="pres">
      <dgm:prSet presAssocID="{2391720F-AEEB-4154-90ED-9DECF8F3162C}" presName="sibTrans" presStyleCnt="0"/>
      <dgm:spPr/>
    </dgm:pt>
    <dgm:pt modelId="{3F6D297E-3F87-44DF-B7E0-B31272D25078}" type="pres">
      <dgm:prSet presAssocID="{3A0C8547-2475-474E-89CE-C0675207CEFA}" presName="textNode" presStyleLbl="node1" presStyleIdx="5" presStyleCnt="6" custScaleX="41475" custScaleY="84743" custLinFactX="-46" custLinFactNeighborX="-100000" custLinFactNeighborY="-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4D3EFE-6323-4013-A601-A57A5CBDC3F9}" srcId="{9FE6DD30-A617-4411-98C4-579EA28AF1CF}" destId="{FDAA0DD3-FB76-4865-B197-4058C816A2DF}" srcOrd="0" destOrd="0" parTransId="{EF961639-36BF-4584-82E0-CA947C1B4F54}" sibTransId="{E84E8FA4-7BDE-4747-8374-0FBCA73931ED}"/>
    <dgm:cxn modelId="{B528EAAE-8B1E-4C86-9748-4D760FCD9A5C}" type="presOf" srcId="{86459553-FA07-4579-A196-3508E2C59E18}" destId="{9D5CBD80-8EAC-4F17-97FC-CBB47C2F04FC}" srcOrd="0" destOrd="0" presId="urn:microsoft.com/office/officeart/2005/8/layout/hProcess9"/>
    <dgm:cxn modelId="{DCD27BA2-FFF5-4F74-9571-BE306AED1FE1}" srcId="{9FE6DD30-A617-4411-98C4-579EA28AF1CF}" destId="{25F91621-2934-48C0-8F0C-5C1A83ADF6EC}" srcOrd="2" destOrd="0" parTransId="{D2377D66-606B-45BD-81B1-F6811EFF256C}" sibTransId="{6B79C51E-D4BB-4FD4-9BC0-8359DD86600C}"/>
    <dgm:cxn modelId="{C3A5A570-1F9A-487B-A873-4372B1E9D8C2}" type="presOf" srcId="{9FE6DD30-A617-4411-98C4-579EA28AF1CF}" destId="{A262F1F9-B347-472E-A999-078830B589BA}" srcOrd="0" destOrd="0" presId="urn:microsoft.com/office/officeart/2005/8/layout/hProcess9"/>
    <dgm:cxn modelId="{D191EB0A-6AFA-4EBF-82B5-61556DC6DE5E}" srcId="{9FE6DD30-A617-4411-98C4-579EA28AF1CF}" destId="{106103B4-74C9-436B-915D-6D454EE224A6}" srcOrd="4" destOrd="0" parTransId="{DA13003C-8281-49F3-A7E4-3FA6702C2E14}" sibTransId="{2391720F-AEEB-4154-90ED-9DECF8F3162C}"/>
    <dgm:cxn modelId="{55143E4B-FE78-44CE-953F-5834E3F09E22}" srcId="{9FE6DD30-A617-4411-98C4-579EA28AF1CF}" destId="{86459553-FA07-4579-A196-3508E2C59E18}" srcOrd="1" destOrd="0" parTransId="{D191B931-B2CD-491E-850F-724ACC6796BF}" sibTransId="{C5E3473A-8C40-4F8B-9BF7-7042352A0B1F}"/>
    <dgm:cxn modelId="{69C53AB2-9026-4B3F-A0A3-FE4416E2AC5D}" type="presOf" srcId="{3A0C8547-2475-474E-89CE-C0675207CEFA}" destId="{3F6D297E-3F87-44DF-B7E0-B31272D25078}" srcOrd="0" destOrd="0" presId="urn:microsoft.com/office/officeart/2005/8/layout/hProcess9"/>
    <dgm:cxn modelId="{98D711B5-0CBA-4E5E-8397-AF7DBD5DB2B2}" type="presOf" srcId="{FDAA0DD3-FB76-4865-B197-4058C816A2DF}" destId="{3D5C4165-E734-45C2-A227-4C0BAD2BC70B}" srcOrd="0" destOrd="0" presId="urn:microsoft.com/office/officeart/2005/8/layout/hProcess9"/>
    <dgm:cxn modelId="{32FEB0CF-8E2E-44F9-87DB-E1C73DB67EDB}" srcId="{9FE6DD30-A617-4411-98C4-579EA28AF1CF}" destId="{18ABC22E-5A83-4352-A5FE-2F123D6AFE54}" srcOrd="3" destOrd="0" parTransId="{C274896D-6E4C-46F5-9B45-05F0EAC84EEC}" sibTransId="{60D76430-DECF-4C76-9718-2248A2D6FF6B}"/>
    <dgm:cxn modelId="{8E0CA087-DAF7-41AB-9B8F-461BD639606C}" type="presOf" srcId="{25F91621-2934-48C0-8F0C-5C1A83ADF6EC}" destId="{8B4ED2D1-A775-4D92-8D4C-C5DD97DBB2F8}" srcOrd="0" destOrd="0" presId="urn:microsoft.com/office/officeart/2005/8/layout/hProcess9"/>
    <dgm:cxn modelId="{B94D98EB-7388-435E-909E-93B785B9F381}" type="presOf" srcId="{106103B4-74C9-436B-915D-6D454EE224A6}" destId="{B13AFCEF-24BC-4A08-AB00-327054CA33F7}" srcOrd="0" destOrd="0" presId="urn:microsoft.com/office/officeart/2005/8/layout/hProcess9"/>
    <dgm:cxn modelId="{9F7DBA7C-EF69-4545-A713-0B7C91AAC015}" type="presOf" srcId="{18ABC22E-5A83-4352-A5FE-2F123D6AFE54}" destId="{7AD8E311-1AB4-43CF-8F73-9388097B8066}" srcOrd="0" destOrd="0" presId="urn:microsoft.com/office/officeart/2005/8/layout/hProcess9"/>
    <dgm:cxn modelId="{6BFBFD68-7E0E-44F0-A277-F45DDB429F73}" srcId="{9FE6DD30-A617-4411-98C4-579EA28AF1CF}" destId="{3A0C8547-2475-474E-89CE-C0675207CEFA}" srcOrd="5" destOrd="0" parTransId="{F5824564-11B8-4D98-AB19-138F8C4CE6C6}" sibTransId="{AD07D1A3-F478-44CC-84A1-D787F67ED033}"/>
    <dgm:cxn modelId="{D939A98D-8D8A-483D-AAA2-E1ED98B7740A}" type="presParOf" srcId="{A262F1F9-B347-472E-A999-078830B589BA}" destId="{AA2972F0-E68F-4D46-A6E8-AFE76D5A3950}" srcOrd="0" destOrd="0" presId="urn:microsoft.com/office/officeart/2005/8/layout/hProcess9"/>
    <dgm:cxn modelId="{876BF9FA-AC1F-484D-A0A6-7CDF7224277F}" type="presParOf" srcId="{A262F1F9-B347-472E-A999-078830B589BA}" destId="{377D028A-747F-43D6-8074-5424BC199BCF}" srcOrd="1" destOrd="0" presId="urn:microsoft.com/office/officeart/2005/8/layout/hProcess9"/>
    <dgm:cxn modelId="{3D2269C9-74EE-4CDA-80A6-D10D176A303F}" type="presParOf" srcId="{377D028A-747F-43D6-8074-5424BC199BCF}" destId="{3D5C4165-E734-45C2-A227-4C0BAD2BC70B}" srcOrd="0" destOrd="0" presId="urn:microsoft.com/office/officeart/2005/8/layout/hProcess9"/>
    <dgm:cxn modelId="{F4EF8C0E-E8C5-4B48-AEE5-7A9B197B4FF1}" type="presParOf" srcId="{377D028A-747F-43D6-8074-5424BC199BCF}" destId="{C96E0CE4-FCAF-4157-8367-785877A4F5FE}" srcOrd="1" destOrd="0" presId="urn:microsoft.com/office/officeart/2005/8/layout/hProcess9"/>
    <dgm:cxn modelId="{6B220054-2FFC-4737-A56E-A63646C55B7B}" type="presParOf" srcId="{377D028A-747F-43D6-8074-5424BC199BCF}" destId="{9D5CBD80-8EAC-4F17-97FC-CBB47C2F04FC}" srcOrd="2" destOrd="0" presId="urn:microsoft.com/office/officeart/2005/8/layout/hProcess9"/>
    <dgm:cxn modelId="{7184B7D5-D10E-4EE5-91DC-7C1FA2D1BF79}" type="presParOf" srcId="{377D028A-747F-43D6-8074-5424BC199BCF}" destId="{A0C9915D-CC86-40B4-987F-0F2CD260C77B}" srcOrd="3" destOrd="0" presId="urn:microsoft.com/office/officeart/2005/8/layout/hProcess9"/>
    <dgm:cxn modelId="{FA473C4E-A045-4824-998B-8C92EFEBCDA2}" type="presParOf" srcId="{377D028A-747F-43D6-8074-5424BC199BCF}" destId="{8B4ED2D1-A775-4D92-8D4C-C5DD97DBB2F8}" srcOrd="4" destOrd="0" presId="urn:microsoft.com/office/officeart/2005/8/layout/hProcess9"/>
    <dgm:cxn modelId="{5FE609FF-B5E0-42AF-936F-9F23D49B1C98}" type="presParOf" srcId="{377D028A-747F-43D6-8074-5424BC199BCF}" destId="{BCE44698-5B59-46D3-BDA7-4143E236C7FD}" srcOrd="5" destOrd="0" presId="urn:microsoft.com/office/officeart/2005/8/layout/hProcess9"/>
    <dgm:cxn modelId="{6C5D92AF-1C0F-4289-8261-A2BC1B6621FB}" type="presParOf" srcId="{377D028A-747F-43D6-8074-5424BC199BCF}" destId="{7AD8E311-1AB4-43CF-8F73-9388097B8066}" srcOrd="6" destOrd="0" presId="urn:microsoft.com/office/officeart/2005/8/layout/hProcess9"/>
    <dgm:cxn modelId="{D0744C6A-2A2E-4394-93FF-BEBD8E84B635}" type="presParOf" srcId="{377D028A-747F-43D6-8074-5424BC199BCF}" destId="{BF0B0623-A77A-4FF0-BED9-7EC8BAC05F9F}" srcOrd="7" destOrd="0" presId="urn:microsoft.com/office/officeart/2005/8/layout/hProcess9"/>
    <dgm:cxn modelId="{85FFD173-88B5-4519-BEB4-7EA73522F2B9}" type="presParOf" srcId="{377D028A-747F-43D6-8074-5424BC199BCF}" destId="{B13AFCEF-24BC-4A08-AB00-327054CA33F7}" srcOrd="8" destOrd="0" presId="urn:microsoft.com/office/officeart/2005/8/layout/hProcess9"/>
    <dgm:cxn modelId="{9428BE65-8BE8-4653-AE32-E3DC5C1F12A1}" type="presParOf" srcId="{377D028A-747F-43D6-8074-5424BC199BCF}" destId="{1E3C7992-635E-4BDF-9D0C-69B19502F883}" srcOrd="9" destOrd="0" presId="urn:microsoft.com/office/officeart/2005/8/layout/hProcess9"/>
    <dgm:cxn modelId="{C16A40D8-C6B2-40EB-B395-8A5B32E16995}" type="presParOf" srcId="{377D028A-747F-43D6-8074-5424BC199BCF}" destId="{3F6D297E-3F87-44DF-B7E0-B31272D2507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72F0-E68F-4D46-A6E8-AFE76D5A3950}">
      <dsp:nvSpPr>
        <dsp:cNvPr id="0" name=""/>
        <dsp:cNvSpPr/>
      </dsp:nvSpPr>
      <dsp:spPr>
        <a:xfrm>
          <a:off x="0" y="0"/>
          <a:ext cx="10462234" cy="5442325"/>
        </a:xfrm>
        <a:prstGeom prst="rightArrow">
          <a:avLst/>
        </a:prstGeom>
        <a:solidFill>
          <a:srgbClr val="BDE2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C4165-E734-45C2-A227-4C0BAD2BC70B}">
      <dsp:nvSpPr>
        <dsp:cNvPr id="0" name=""/>
        <dsp:cNvSpPr/>
      </dsp:nvSpPr>
      <dsp:spPr>
        <a:xfrm>
          <a:off x="55512" y="1785332"/>
          <a:ext cx="1488638" cy="1844795"/>
        </a:xfrm>
        <a:prstGeom prst="roundRect">
          <a:avLst/>
        </a:prstGeom>
        <a:solidFill>
          <a:srgbClr val="1B48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Calibri"/>
            </a:rPr>
            <a:t>STRATEGICZNE </a:t>
          </a:r>
          <a:r>
            <a:rPr lang="en-US" sz="1200" b="1" i="0" u="none" strike="noStrike" kern="1200" cap="none" baseline="0" noProof="0">
              <a:latin typeface="Calibri"/>
              <a:cs typeface="Calibri"/>
            </a:rPr>
            <a:t>STUDIUM </a:t>
          </a:r>
          <a:r>
            <a:rPr lang="en-US" sz="1200" b="1" kern="1200">
              <a:latin typeface="Calibri"/>
            </a:rPr>
            <a:t>LOKALIZACYJNE</a:t>
          </a:r>
          <a:endParaRPr lang="en-US" sz="1200" b="1" i="0" u="none" strike="noStrike" kern="1200" cap="none" baseline="0" noProof="0">
            <a:latin typeface="Calibri"/>
            <a:cs typeface="Calibri"/>
          </a:endParaRPr>
        </a:p>
      </dsp:txBody>
      <dsp:txXfrm>
        <a:off x="128181" y="1858001"/>
        <a:ext cx="1343300" cy="1699457"/>
      </dsp:txXfrm>
    </dsp:sp>
    <dsp:sp modelId="{9D5CBD80-8EAC-4F17-97FC-CBB47C2F04FC}">
      <dsp:nvSpPr>
        <dsp:cNvPr id="0" name=""/>
        <dsp:cNvSpPr/>
      </dsp:nvSpPr>
      <dsp:spPr>
        <a:xfrm>
          <a:off x="1746448" y="1785332"/>
          <a:ext cx="1488638" cy="1844795"/>
        </a:xfrm>
        <a:prstGeom prst="roundRect">
          <a:avLst/>
        </a:prstGeom>
        <a:solidFill>
          <a:srgbClr val="4674A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latin typeface="Calibri"/>
            </a:rPr>
            <a:t>STUDIUM WYKONALNOŚCI </a:t>
          </a:r>
          <a:endParaRPr lang="en-US" sz="1200" b="1" kern="1200"/>
        </a:p>
      </dsp:txBody>
      <dsp:txXfrm>
        <a:off x="1819117" y="1858001"/>
        <a:ext cx="1343300" cy="1699457"/>
      </dsp:txXfrm>
    </dsp:sp>
    <dsp:sp modelId="{8B4ED2D1-A775-4D92-8D4C-C5DD97DBB2F8}">
      <dsp:nvSpPr>
        <dsp:cNvPr id="0" name=""/>
        <dsp:cNvSpPr/>
      </dsp:nvSpPr>
      <dsp:spPr>
        <a:xfrm>
          <a:off x="3437384" y="1785332"/>
          <a:ext cx="1488638" cy="1844795"/>
        </a:xfrm>
        <a:prstGeom prst="roundRect">
          <a:avLst/>
        </a:prstGeom>
        <a:solidFill>
          <a:srgbClr val="4674A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alibri"/>
            </a:rPr>
            <a:t>DECYZJA ŚRODOWISKOWA</a:t>
          </a:r>
        </a:p>
      </dsp:txBody>
      <dsp:txXfrm>
        <a:off x="3510053" y="1858001"/>
        <a:ext cx="1343300" cy="1699457"/>
      </dsp:txXfrm>
    </dsp:sp>
    <dsp:sp modelId="{7AD8E311-1AB4-43CF-8F73-9388097B8066}">
      <dsp:nvSpPr>
        <dsp:cNvPr id="0" name=""/>
        <dsp:cNvSpPr/>
      </dsp:nvSpPr>
      <dsp:spPr>
        <a:xfrm>
          <a:off x="5128320" y="1785332"/>
          <a:ext cx="1488638" cy="1844795"/>
        </a:xfrm>
        <a:prstGeom prst="roundRect">
          <a:avLst/>
        </a:prstGeom>
        <a:solidFill>
          <a:srgbClr val="4674A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alibri"/>
            </a:rPr>
            <a:t>USTALENIE LOKALIZACJI LINII KOLEJOWEJ</a:t>
          </a:r>
        </a:p>
      </dsp:txBody>
      <dsp:txXfrm>
        <a:off x="5200989" y="1858001"/>
        <a:ext cx="1343300" cy="1699457"/>
      </dsp:txXfrm>
    </dsp:sp>
    <dsp:sp modelId="{B13AFCEF-24BC-4A08-AB00-327054CA33F7}">
      <dsp:nvSpPr>
        <dsp:cNvPr id="0" name=""/>
        <dsp:cNvSpPr/>
      </dsp:nvSpPr>
      <dsp:spPr>
        <a:xfrm>
          <a:off x="6819256" y="1785332"/>
          <a:ext cx="1488638" cy="1844795"/>
        </a:xfrm>
        <a:prstGeom prst="roundRect">
          <a:avLst/>
        </a:prstGeom>
        <a:solidFill>
          <a:srgbClr val="5F94C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alibri"/>
            </a:rPr>
            <a:t>PROJEKT BUDOWLANY</a:t>
          </a:r>
          <a:endParaRPr lang="pl-PL" sz="1300" b="1" kern="1200">
            <a:latin typeface="Calibri"/>
          </a:endParaRPr>
        </a:p>
      </dsp:txBody>
      <dsp:txXfrm>
        <a:off x="6891925" y="1858001"/>
        <a:ext cx="1343300" cy="1699457"/>
      </dsp:txXfrm>
    </dsp:sp>
    <dsp:sp modelId="{3F6D297E-3F87-44DF-B7E0-B31272D25078}">
      <dsp:nvSpPr>
        <dsp:cNvPr id="0" name=""/>
        <dsp:cNvSpPr/>
      </dsp:nvSpPr>
      <dsp:spPr>
        <a:xfrm>
          <a:off x="8510191" y="1785332"/>
          <a:ext cx="1488638" cy="1844795"/>
        </a:xfrm>
        <a:prstGeom prst="roundRect">
          <a:avLst/>
        </a:prstGeom>
        <a:solidFill>
          <a:srgbClr val="5F94C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alibri"/>
            </a:rPr>
            <a:t>BUDOWA</a:t>
          </a:r>
        </a:p>
      </dsp:txBody>
      <dsp:txXfrm>
        <a:off x="8582860" y="1858001"/>
        <a:ext cx="1343300" cy="1699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142036" cy="522959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07143" y="4"/>
            <a:ext cx="3142036" cy="522959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57691E93-EF64-46CC-85E2-BBB5BEDB9501}" type="datetimeFigureOut">
              <a:rPr lang="en-US" sz="800"/>
              <a:t>9/3/2021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900017"/>
            <a:ext cx="3142036" cy="522958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07143" y="9900017"/>
            <a:ext cx="3142036" cy="522958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977526"/>
            <a:ext cx="7249175" cy="5445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90" tIns="48295" rIns="96590" bIns="48295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5995" y="4"/>
            <a:ext cx="3056044" cy="522959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2238" y="647700"/>
            <a:ext cx="7477126" cy="4205288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6590" tIns="48295" rIns="96590" bIns="48295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5995" y="9867769"/>
            <a:ext cx="3056044" cy="522958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07143" y="9867769"/>
            <a:ext cx="3046323" cy="522958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5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0750" y="5320517"/>
            <a:ext cx="6690978" cy="4253281"/>
          </a:xfrm>
          <a:prstGeom prst="rect">
            <a:avLst/>
          </a:prstGeom>
        </p:spPr>
        <p:txBody>
          <a:bodyPr vert="horz" lIns="96590" tIns="48295" rIns="96590" bIns="482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4107382" y="1"/>
            <a:ext cx="3141815" cy="523119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fld id="{F2C7CF5F-7CF3-4DF3-838A-EE34544862CC}" type="datetimeFigureOut">
              <a:rPr lang="en-US" smtClean="0"/>
              <a:t>9/3/2021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83" userDrawn="1">
          <p15:clr>
            <a:srgbClr val="F26B43"/>
          </p15:clr>
        </p15:guide>
        <p15:guide id="2" pos="228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6.png"/><Relationship Id="rId2" Type="http://schemas.openxmlformats.org/officeDocument/2006/relationships/tags" Target="../tags/tag241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6.png"/><Relationship Id="rId2" Type="http://schemas.openxmlformats.org/officeDocument/2006/relationships/tags" Target="../tags/tag243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6.png"/><Relationship Id="rId2" Type="http://schemas.openxmlformats.org/officeDocument/2006/relationships/tags" Target="../tags/tag24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image" Target="../media/image5.png"/><Relationship Id="rId2" Type="http://schemas.openxmlformats.org/officeDocument/2006/relationships/tags" Target="../tags/tag24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image" Target="../media/image5.png"/><Relationship Id="rId2" Type="http://schemas.openxmlformats.org/officeDocument/2006/relationships/tags" Target="../tags/tag249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image" Target="../media/image5.png"/><Relationship Id="rId2" Type="http://schemas.openxmlformats.org/officeDocument/2006/relationships/tags" Target="../tags/tag251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6.png"/><Relationship Id="rId2" Type="http://schemas.openxmlformats.org/officeDocument/2006/relationships/tags" Target="../tags/tag253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6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6.png"/><Relationship Id="rId2" Type="http://schemas.openxmlformats.org/officeDocument/2006/relationships/tags" Target="../tags/tag257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6.png"/><Relationship Id="rId2" Type="http://schemas.openxmlformats.org/officeDocument/2006/relationships/tags" Target="../tags/tag259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5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5.png"/><Relationship Id="rId2" Type="http://schemas.openxmlformats.org/officeDocument/2006/relationships/tags" Target="../tags/tag263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image" Target="../media/image5.png"/><Relationship Id="rId2" Type="http://schemas.openxmlformats.org/officeDocument/2006/relationships/tags" Target="../tags/tag26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5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1.xml"/><Relationship Id="rId7" Type="http://schemas.openxmlformats.org/officeDocument/2006/relationships/image" Target="../media/image1.emf"/><Relationship Id="rId2" Type="http://schemas.openxmlformats.org/officeDocument/2006/relationships/tags" Target="../tags/tag270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11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6.png"/><Relationship Id="rId2" Type="http://schemas.openxmlformats.org/officeDocument/2006/relationships/tags" Target="../tags/tag273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5.png"/><Relationship Id="rId2" Type="http://schemas.openxmlformats.org/officeDocument/2006/relationships/tags" Target="../tags/tag275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8.xml"/><Relationship Id="rId7" Type="http://schemas.openxmlformats.org/officeDocument/2006/relationships/image" Target="../media/image1.emf"/><Relationship Id="rId2" Type="http://schemas.openxmlformats.org/officeDocument/2006/relationships/tags" Target="../tags/tag277.xml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12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9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1.xml"/><Relationship Id="rId7" Type="http://schemas.openxmlformats.org/officeDocument/2006/relationships/image" Target="../media/image1.emf"/><Relationship Id="rId2" Type="http://schemas.openxmlformats.org/officeDocument/2006/relationships/tags" Target="../tags/tag280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12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4.xml"/><Relationship Id="rId7" Type="http://schemas.openxmlformats.org/officeDocument/2006/relationships/image" Target="../media/image1.emf"/><Relationship Id="rId2" Type="http://schemas.openxmlformats.org/officeDocument/2006/relationships/tags" Target="../tags/tag283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12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5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8.xml"/><Relationship Id="rId7" Type="http://schemas.openxmlformats.org/officeDocument/2006/relationships/image" Target="../media/image1.emf"/><Relationship Id="rId2" Type="http://schemas.openxmlformats.org/officeDocument/2006/relationships/tags" Target="../tags/tag287.xml"/><Relationship Id="rId1" Type="http://schemas.openxmlformats.org/officeDocument/2006/relationships/vmlDrawing" Target="../drawings/vmlDrawing125.vml"/><Relationship Id="rId6" Type="http://schemas.openxmlformats.org/officeDocument/2006/relationships/oleObject" Target="../embeddings/oleObject12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89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1.xml"/><Relationship Id="rId7" Type="http://schemas.openxmlformats.org/officeDocument/2006/relationships/image" Target="../media/image1.emf"/><Relationship Id="rId2" Type="http://schemas.openxmlformats.org/officeDocument/2006/relationships/tags" Target="../tags/tag290.xml"/><Relationship Id="rId1" Type="http://schemas.openxmlformats.org/officeDocument/2006/relationships/vmlDrawing" Target="../drawings/vmlDrawing126.vml"/><Relationship Id="rId6" Type="http://schemas.openxmlformats.org/officeDocument/2006/relationships/oleObject" Target="../embeddings/oleObject12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2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94.xml"/><Relationship Id="rId7" Type="http://schemas.openxmlformats.org/officeDocument/2006/relationships/image" Target="../media/image1.emf"/><Relationship Id="rId2" Type="http://schemas.openxmlformats.org/officeDocument/2006/relationships/tags" Target="../tags/tag293.xml"/><Relationship Id="rId1" Type="http://schemas.openxmlformats.org/officeDocument/2006/relationships/vmlDrawing" Target="../drawings/vmlDrawing127.vml"/><Relationship Id="rId6" Type="http://schemas.openxmlformats.org/officeDocument/2006/relationships/oleObject" Target="../embeddings/oleObject12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5.xml"/><Relationship Id="rId9" Type="http://schemas.openxmlformats.org/officeDocument/2006/relationships/image" Target="../media/image9.png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97.xml"/><Relationship Id="rId7" Type="http://schemas.openxmlformats.org/officeDocument/2006/relationships/image" Target="../media/image1.emf"/><Relationship Id="rId2" Type="http://schemas.openxmlformats.org/officeDocument/2006/relationships/tags" Target="../tags/tag296.xml"/><Relationship Id="rId1" Type="http://schemas.openxmlformats.org/officeDocument/2006/relationships/vmlDrawing" Target="../drawings/vmlDrawing128.vml"/><Relationship Id="rId6" Type="http://schemas.openxmlformats.org/officeDocument/2006/relationships/oleObject" Target="../embeddings/oleObject12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8.xml"/><Relationship Id="rId9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00.xml"/><Relationship Id="rId7" Type="http://schemas.openxmlformats.org/officeDocument/2006/relationships/image" Target="../media/image1.emf"/><Relationship Id="rId2" Type="http://schemas.openxmlformats.org/officeDocument/2006/relationships/tags" Target="../tags/tag299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12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01.xml"/><Relationship Id="rId9" Type="http://schemas.openxmlformats.org/officeDocument/2006/relationships/image" Target="../media/image9.png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03.xml"/><Relationship Id="rId7" Type="http://schemas.openxmlformats.org/officeDocument/2006/relationships/image" Target="../media/image1.emf"/><Relationship Id="rId2" Type="http://schemas.openxmlformats.org/officeDocument/2006/relationships/tags" Target="../tags/tag302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13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04.xml"/><Relationship Id="rId9" Type="http://schemas.openxmlformats.org/officeDocument/2006/relationships/image" Target="../media/image9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06.xml"/><Relationship Id="rId7" Type="http://schemas.openxmlformats.org/officeDocument/2006/relationships/image" Target="../media/image1.emf"/><Relationship Id="rId2" Type="http://schemas.openxmlformats.org/officeDocument/2006/relationships/tags" Target="../tags/tag305.xml"/><Relationship Id="rId1" Type="http://schemas.openxmlformats.org/officeDocument/2006/relationships/vmlDrawing" Target="../drawings/vmlDrawing131.vml"/><Relationship Id="rId6" Type="http://schemas.openxmlformats.org/officeDocument/2006/relationships/oleObject" Target="../embeddings/oleObject13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07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09.xml"/><Relationship Id="rId7" Type="http://schemas.openxmlformats.org/officeDocument/2006/relationships/image" Target="../media/image1.emf"/><Relationship Id="rId2" Type="http://schemas.openxmlformats.org/officeDocument/2006/relationships/tags" Target="../tags/tag308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13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10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12.xml"/><Relationship Id="rId7" Type="http://schemas.openxmlformats.org/officeDocument/2006/relationships/image" Target="../media/image1.emf"/><Relationship Id="rId2" Type="http://schemas.openxmlformats.org/officeDocument/2006/relationships/tags" Target="../tags/tag311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13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15.xml"/><Relationship Id="rId7" Type="http://schemas.openxmlformats.org/officeDocument/2006/relationships/image" Target="../media/image1.emf"/><Relationship Id="rId2" Type="http://schemas.openxmlformats.org/officeDocument/2006/relationships/tags" Target="../tags/tag314.xml"/><Relationship Id="rId1" Type="http://schemas.openxmlformats.org/officeDocument/2006/relationships/vmlDrawing" Target="../drawings/vmlDrawing134.vml"/><Relationship Id="rId6" Type="http://schemas.openxmlformats.org/officeDocument/2006/relationships/oleObject" Target="../embeddings/oleObject13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1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image" Target="../media/image6.png"/><Relationship Id="rId2" Type="http://schemas.openxmlformats.org/officeDocument/2006/relationships/tags" Target="../tags/tag317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5.bin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image" Target="../media/image6.png"/><Relationship Id="rId2" Type="http://schemas.openxmlformats.org/officeDocument/2006/relationships/tags" Target="../tags/tag319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7" Type="http://schemas.openxmlformats.org/officeDocument/2006/relationships/image" Target="../media/image6.png"/><Relationship Id="rId2" Type="http://schemas.openxmlformats.org/officeDocument/2006/relationships/tags" Target="../tags/tag321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6.png"/><Relationship Id="rId2" Type="http://schemas.openxmlformats.org/officeDocument/2006/relationships/tags" Target="../tags/tag323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8.bin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6.png"/><Relationship Id="rId2" Type="http://schemas.openxmlformats.org/officeDocument/2006/relationships/tags" Target="../tags/tag325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5.png"/><Relationship Id="rId2" Type="http://schemas.openxmlformats.org/officeDocument/2006/relationships/tags" Target="../tags/tag327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0.bin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5.png"/><Relationship Id="rId2" Type="http://schemas.openxmlformats.org/officeDocument/2006/relationships/tags" Target="../tags/tag329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1.bin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7" Type="http://schemas.openxmlformats.org/officeDocument/2006/relationships/image" Target="../media/image5.png"/><Relationship Id="rId2" Type="http://schemas.openxmlformats.org/officeDocument/2006/relationships/tags" Target="../tags/tag331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2.bin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7" Type="http://schemas.openxmlformats.org/officeDocument/2006/relationships/image" Target="../media/image6.png"/><Relationship Id="rId2" Type="http://schemas.openxmlformats.org/officeDocument/2006/relationships/tags" Target="../tags/tag33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image" Target="../media/image6.png"/><Relationship Id="rId2" Type="http://schemas.openxmlformats.org/officeDocument/2006/relationships/tags" Target="../tags/tag335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6.png"/><Relationship Id="rId2" Type="http://schemas.openxmlformats.org/officeDocument/2006/relationships/tags" Target="../tags/tag337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5.bin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6.png"/><Relationship Id="rId2" Type="http://schemas.openxmlformats.org/officeDocument/2006/relationships/tags" Target="../tags/tag339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5.png"/><Relationship Id="rId2" Type="http://schemas.openxmlformats.org/officeDocument/2006/relationships/tags" Target="../tags/tag341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7.bin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7" Type="http://schemas.openxmlformats.org/officeDocument/2006/relationships/image" Target="../media/image5.png"/><Relationship Id="rId2" Type="http://schemas.openxmlformats.org/officeDocument/2006/relationships/tags" Target="../tags/tag343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8.bin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5.png"/><Relationship Id="rId2" Type="http://schemas.openxmlformats.org/officeDocument/2006/relationships/tags" Target="../tags/tag345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9.bin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7" Type="http://schemas.openxmlformats.org/officeDocument/2006/relationships/image" Target="../media/image5.png"/><Relationship Id="rId2" Type="http://schemas.openxmlformats.org/officeDocument/2006/relationships/tags" Target="../tags/tag347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0.bin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50.xml"/><Relationship Id="rId7" Type="http://schemas.openxmlformats.org/officeDocument/2006/relationships/image" Target="../media/image1.emf"/><Relationship Id="rId2" Type="http://schemas.openxmlformats.org/officeDocument/2006/relationships/tags" Target="../tags/tag349.xml"/><Relationship Id="rId1" Type="http://schemas.openxmlformats.org/officeDocument/2006/relationships/vmlDrawing" Target="../drawings/vmlDrawing151.vml"/><Relationship Id="rId6" Type="http://schemas.openxmlformats.org/officeDocument/2006/relationships/oleObject" Target="../embeddings/oleObject15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5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7" Type="http://schemas.openxmlformats.org/officeDocument/2006/relationships/image" Target="../media/image6.png"/><Relationship Id="rId2" Type="http://schemas.openxmlformats.org/officeDocument/2006/relationships/tags" Target="../tags/tag3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2.bin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5.png"/><Relationship Id="rId2" Type="http://schemas.openxmlformats.org/officeDocument/2006/relationships/tags" Target="../tags/tag354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3.bin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57.xml"/><Relationship Id="rId7" Type="http://schemas.openxmlformats.org/officeDocument/2006/relationships/image" Target="../media/image1.emf"/><Relationship Id="rId2" Type="http://schemas.openxmlformats.org/officeDocument/2006/relationships/tags" Target="../tags/tag356.xml"/><Relationship Id="rId1" Type="http://schemas.openxmlformats.org/officeDocument/2006/relationships/vmlDrawing" Target="../drawings/vmlDrawing154.vml"/><Relationship Id="rId6" Type="http://schemas.openxmlformats.org/officeDocument/2006/relationships/oleObject" Target="../embeddings/oleObject15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58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60.xml"/><Relationship Id="rId7" Type="http://schemas.openxmlformats.org/officeDocument/2006/relationships/image" Target="../media/image1.emf"/><Relationship Id="rId2" Type="http://schemas.openxmlformats.org/officeDocument/2006/relationships/tags" Target="../tags/tag359.xml"/><Relationship Id="rId1" Type="http://schemas.openxmlformats.org/officeDocument/2006/relationships/vmlDrawing" Target="../drawings/vmlDrawing155.vml"/><Relationship Id="rId6" Type="http://schemas.openxmlformats.org/officeDocument/2006/relationships/oleObject" Target="../embeddings/oleObject15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61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63.xml"/><Relationship Id="rId7" Type="http://schemas.openxmlformats.org/officeDocument/2006/relationships/image" Target="../media/image1.emf"/><Relationship Id="rId2" Type="http://schemas.openxmlformats.org/officeDocument/2006/relationships/tags" Target="../tags/tag362.xml"/><Relationship Id="rId1" Type="http://schemas.openxmlformats.org/officeDocument/2006/relationships/vmlDrawing" Target="../drawings/vmlDrawing156.vml"/><Relationship Id="rId6" Type="http://schemas.openxmlformats.org/officeDocument/2006/relationships/oleObject" Target="../embeddings/oleObject15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6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Relationship Id="rId9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54.xml"/><Relationship Id="rId7" Type="http://schemas.openxmlformats.org/officeDocument/2006/relationships/image" Target="../media/image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5.xml"/><Relationship Id="rId9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7.xml"/><Relationship Id="rId7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Relationship Id="rId9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3.xml"/><Relationship Id="rId7" Type="http://schemas.openxmlformats.org/officeDocument/2006/relationships/image" Target="../media/image1.emf"/><Relationship Id="rId2" Type="http://schemas.openxmlformats.org/officeDocument/2006/relationships/tags" Target="../tags/tag6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66.xml"/><Relationship Id="rId7" Type="http://schemas.openxmlformats.org/officeDocument/2006/relationships/image" Target="../media/image1.emf"/><Relationship Id="rId2" Type="http://schemas.openxmlformats.org/officeDocument/2006/relationships/tags" Target="../tags/tag6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9.xml"/><Relationship Id="rId7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2.xml"/><Relationship Id="rId7" Type="http://schemas.openxmlformats.org/officeDocument/2006/relationships/image" Target="../media/image1.emf"/><Relationship Id="rId2" Type="http://schemas.openxmlformats.org/officeDocument/2006/relationships/tags" Target="../tags/tag7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6.png"/><Relationship Id="rId2" Type="http://schemas.openxmlformats.org/officeDocument/2006/relationships/tags" Target="../tags/tag8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5.png"/><Relationship Id="rId2" Type="http://schemas.openxmlformats.org/officeDocument/2006/relationships/tags" Target="../tags/tag8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6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6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7.xml"/><Relationship Id="rId7" Type="http://schemas.openxmlformats.org/officeDocument/2006/relationships/image" Target="../media/image1.emf"/><Relationship Id="rId2" Type="http://schemas.openxmlformats.org/officeDocument/2006/relationships/tags" Target="../tags/tag10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4.xml"/><Relationship Id="rId7" Type="http://schemas.openxmlformats.org/officeDocument/2006/relationships/image" Target="../media/image1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7.xml"/><Relationship Id="rId7" Type="http://schemas.openxmlformats.org/officeDocument/2006/relationships/image" Target="../media/image1.emf"/><Relationship Id="rId2" Type="http://schemas.openxmlformats.org/officeDocument/2006/relationships/tags" Target="../tags/tag11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0.xml"/><Relationship Id="rId7" Type="http://schemas.openxmlformats.org/officeDocument/2006/relationships/image" Target="../media/image1.emf"/><Relationship Id="rId2" Type="http://schemas.openxmlformats.org/officeDocument/2006/relationships/tags" Target="../tags/tag119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3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4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8.xml"/><Relationship Id="rId7" Type="http://schemas.openxmlformats.org/officeDocument/2006/relationships/image" Target="../media/image1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9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1.xml"/><Relationship Id="rId7" Type="http://schemas.openxmlformats.org/officeDocument/2006/relationships/image" Target="../media/image1.emf"/><Relationship Id="rId2" Type="http://schemas.openxmlformats.org/officeDocument/2006/relationships/tags" Target="../tags/tag130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5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34.xml"/><Relationship Id="rId7" Type="http://schemas.openxmlformats.org/officeDocument/2006/relationships/image" Target="../media/image1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5.xml"/><Relationship Id="rId9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37.xml"/><Relationship Id="rId7" Type="http://schemas.openxmlformats.org/officeDocument/2006/relationships/image" Target="../media/image1.emf"/><Relationship Id="rId2" Type="http://schemas.openxmlformats.org/officeDocument/2006/relationships/tags" Target="../tags/tag13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8.xml"/><Relationship Id="rId9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0.xml"/><Relationship Id="rId7" Type="http://schemas.openxmlformats.org/officeDocument/2006/relationships/image" Target="../media/image1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6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1.xml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3.xml"/><Relationship Id="rId7" Type="http://schemas.openxmlformats.org/officeDocument/2006/relationships/image" Target="../media/image1.emf"/><Relationship Id="rId2" Type="http://schemas.openxmlformats.org/officeDocument/2006/relationships/tags" Target="../tags/tag14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4.xml"/><Relationship Id="rId9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46.xml"/><Relationship Id="rId7" Type="http://schemas.openxmlformats.org/officeDocument/2006/relationships/image" Target="../media/image1.emf"/><Relationship Id="rId2" Type="http://schemas.openxmlformats.org/officeDocument/2006/relationships/tags" Target="../tags/tag145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49.xml"/><Relationship Id="rId7" Type="http://schemas.openxmlformats.org/officeDocument/2006/relationships/image" Target="../media/image1.emf"/><Relationship Id="rId2" Type="http://schemas.openxmlformats.org/officeDocument/2006/relationships/tags" Target="../tags/tag148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0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2.xml"/><Relationship Id="rId7" Type="http://schemas.openxmlformats.org/officeDocument/2006/relationships/image" Target="../media/image1.emf"/><Relationship Id="rId2" Type="http://schemas.openxmlformats.org/officeDocument/2006/relationships/tags" Target="../tags/tag15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6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5.xml"/><Relationship Id="rId7" Type="http://schemas.openxmlformats.org/officeDocument/2006/relationships/image" Target="../media/image1.emf"/><Relationship Id="rId2" Type="http://schemas.openxmlformats.org/officeDocument/2006/relationships/tags" Target="../tags/tag154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6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6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6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6.png"/><Relationship Id="rId2" Type="http://schemas.openxmlformats.org/officeDocument/2006/relationships/tags" Target="../tags/tag16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6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6.png"/><Relationship Id="rId2" Type="http://schemas.openxmlformats.org/officeDocument/2006/relationships/tags" Target="../tags/tag16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5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5.png"/><Relationship Id="rId2" Type="http://schemas.openxmlformats.org/officeDocument/2006/relationships/tags" Target="../tags/tag169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5.png"/><Relationship Id="rId2" Type="http://schemas.openxmlformats.org/officeDocument/2006/relationships/tags" Target="../tags/tag171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6.png"/><Relationship Id="rId2" Type="http://schemas.openxmlformats.org/officeDocument/2006/relationships/tags" Target="../tags/tag173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6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6.png"/><Relationship Id="rId2" Type="http://schemas.openxmlformats.org/officeDocument/2006/relationships/tags" Target="../tags/tag1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6.png"/><Relationship Id="rId2" Type="http://schemas.openxmlformats.org/officeDocument/2006/relationships/tags" Target="../tags/tag17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5.png"/><Relationship Id="rId2" Type="http://schemas.openxmlformats.org/officeDocument/2006/relationships/tags" Target="../tags/tag181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5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5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5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1.xml"/><Relationship Id="rId7" Type="http://schemas.openxmlformats.org/officeDocument/2006/relationships/image" Target="../media/image1.emf"/><Relationship Id="rId2" Type="http://schemas.openxmlformats.org/officeDocument/2006/relationships/tags" Target="../tags/tag190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8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5.png"/><Relationship Id="rId2" Type="http://schemas.openxmlformats.org/officeDocument/2006/relationships/tags" Target="../tags/tag195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8.xml"/><Relationship Id="rId7" Type="http://schemas.openxmlformats.org/officeDocument/2006/relationships/image" Target="../media/image1.emf"/><Relationship Id="rId2" Type="http://schemas.openxmlformats.org/officeDocument/2006/relationships/tags" Target="../tags/tag197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8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9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1.xml"/><Relationship Id="rId7" Type="http://schemas.openxmlformats.org/officeDocument/2006/relationships/image" Target="../media/image1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8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2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4.xml"/><Relationship Id="rId7" Type="http://schemas.openxmlformats.org/officeDocument/2006/relationships/image" Target="../media/image1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8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8.xml"/><Relationship Id="rId7" Type="http://schemas.openxmlformats.org/officeDocument/2006/relationships/image" Target="../media/image1.emf"/><Relationship Id="rId2" Type="http://schemas.openxmlformats.org/officeDocument/2006/relationships/tags" Target="../tags/tag207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09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1.xml"/><Relationship Id="rId7" Type="http://schemas.openxmlformats.org/officeDocument/2006/relationships/image" Target="../media/image1.emf"/><Relationship Id="rId2" Type="http://schemas.openxmlformats.org/officeDocument/2006/relationships/tags" Target="../tags/tag210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9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14.xml"/><Relationship Id="rId7" Type="http://schemas.openxmlformats.org/officeDocument/2006/relationships/image" Target="../media/image1.emf"/><Relationship Id="rId2" Type="http://schemas.openxmlformats.org/officeDocument/2006/relationships/tags" Target="../tags/tag213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9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5.xml"/><Relationship Id="rId9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17.xml"/><Relationship Id="rId7" Type="http://schemas.openxmlformats.org/officeDocument/2006/relationships/image" Target="../media/image1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9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8.xml"/><Relationship Id="rId9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20.xml"/><Relationship Id="rId7" Type="http://schemas.openxmlformats.org/officeDocument/2006/relationships/image" Target="../media/image1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9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1.xml"/><Relationship Id="rId9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3.xml"/><Relationship Id="rId7" Type="http://schemas.openxmlformats.org/officeDocument/2006/relationships/image" Target="../media/image1.emf"/><Relationship Id="rId2" Type="http://schemas.openxmlformats.org/officeDocument/2006/relationships/tags" Target="../tags/tag222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9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4.xml"/><Relationship Id="rId9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26.xml"/><Relationship Id="rId7" Type="http://schemas.openxmlformats.org/officeDocument/2006/relationships/image" Target="../media/image1.emf"/><Relationship Id="rId2" Type="http://schemas.openxmlformats.org/officeDocument/2006/relationships/tags" Target="../tags/tag225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9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7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29.xml"/><Relationship Id="rId7" Type="http://schemas.openxmlformats.org/officeDocument/2006/relationships/image" Target="../media/image1.emf"/><Relationship Id="rId2" Type="http://schemas.openxmlformats.org/officeDocument/2006/relationships/tags" Target="../tags/tag228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0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2.xml"/><Relationship Id="rId7" Type="http://schemas.openxmlformats.org/officeDocument/2006/relationships/image" Target="../media/image1.emf"/><Relationship Id="rId2" Type="http://schemas.openxmlformats.org/officeDocument/2006/relationships/tags" Target="../tags/tag231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9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3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35.xml"/><Relationship Id="rId7" Type="http://schemas.openxmlformats.org/officeDocument/2006/relationships/image" Target="../media/image1.emf"/><Relationship Id="rId2" Type="http://schemas.openxmlformats.org/officeDocument/2006/relationships/tags" Target="../tags/tag234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6.png"/><Relationship Id="rId2" Type="http://schemas.openxmlformats.org/officeDocument/2006/relationships/tags" Target="../tags/tag23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6.png"/><Relationship Id="rId2" Type="http://schemas.openxmlformats.org/officeDocument/2006/relationships/tags" Target="../tags/tag239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171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Format CPK 21112019.pptx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281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59923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010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765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1154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4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841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8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050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7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91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90997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249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04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Grey One Third Arr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048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 userDrawn="1"/>
        </p:nvSpPr>
        <p:spPr>
          <a:xfrm rot="5400000">
            <a:off x="3477259" y="3281317"/>
            <a:ext cx="1449496" cy="48226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221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37406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2E6481BB-ED1E-4175-8512-96F55FB14387}"/>
              </a:ext>
            </a:extLst>
          </p:cNvPr>
          <p:cNvSpPr/>
          <p:nvPr userDrawn="1"/>
        </p:nvSpPr>
        <p:spPr>
          <a:xfrm rot="5400000">
            <a:off x="5643878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3668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5047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76EA223D-DF86-425D-9EF1-C0611350DD07}"/>
              </a:ext>
            </a:extLst>
          </p:cNvPr>
          <p:cNvSpPr/>
          <p:nvPr userDrawn="1"/>
        </p:nvSpPr>
        <p:spPr>
          <a:xfrm rot="5400000">
            <a:off x="6724533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wo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968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482265" cy="6858000"/>
            <a:chOff x="0" y="0"/>
            <a:chExt cx="948226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000000" cy="6858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5400000">
              <a:off x="8516385" y="3281317"/>
              <a:ext cx="1449496" cy="48226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286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88060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82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9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269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960000" y="0"/>
            <a:ext cx="8232000" cy="6858000"/>
          </a:xfrm>
          <a:custGeom>
            <a:avLst/>
            <a:gdLst>
              <a:gd name="connsiteX0" fmla="*/ 0 w 8232000"/>
              <a:gd name="connsiteY0" fmla="*/ 0 h 6858000"/>
              <a:gd name="connsiteX1" fmla="*/ 8232000 w 8232000"/>
              <a:gd name="connsiteY1" fmla="*/ 0 h 6858000"/>
              <a:gd name="connsiteX2" fmla="*/ 8232000 w 8232000"/>
              <a:gd name="connsiteY2" fmla="*/ 6858000 h 6858000"/>
              <a:gd name="connsiteX3" fmla="*/ 0 w 8232000"/>
              <a:gd name="connsiteY3" fmla="*/ 6858000 h 6858000"/>
              <a:gd name="connsiteX4" fmla="*/ 0 w 8232000"/>
              <a:gd name="connsiteY4" fmla="*/ 4247197 h 6858000"/>
              <a:gd name="connsiteX5" fmla="*/ 482264 w 8232000"/>
              <a:gd name="connsiteY5" fmla="*/ 3522449 h 6858000"/>
              <a:gd name="connsiteX6" fmla="*/ 0 w 823200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2000" h="6858000">
                <a:moveTo>
                  <a:pt x="0" y="0"/>
                </a:moveTo>
                <a:lnTo>
                  <a:pt x="8232000" y="0"/>
                </a:lnTo>
                <a:lnTo>
                  <a:pt x="823200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39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0550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6057900" y="0"/>
            <a:ext cx="6134100" cy="6858000"/>
          </a:xfrm>
          <a:custGeom>
            <a:avLst/>
            <a:gdLst>
              <a:gd name="connsiteX0" fmla="*/ 0 w 6134100"/>
              <a:gd name="connsiteY0" fmla="*/ 0 h 6858000"/>
              <a:gd name="connsiteX1" fmla="*/ 6134100 w 6134100"/>
              <a:gd name="connsiteY1" fmla="*/ 0 h 6858000"/>
              <a:gd name="connsiteX2" fmla="*/ 6134100 w 6134100"/>
              <a:gd name="connsiteY2" fmla="*/ 6858000 h 6858000"/>
              <a:gd name="connsiteX3" fmla="*/ 0 w 6134100"/>
              <a:gd name="connsiteY3" fmla="*/ 6858000 h 6858000"/>
              <a:gd name="connsiteX4" fmla="*/ 0 w 6134100"/>
              <a:gd name="connsiteY4" fmla="*/ 4243621 h 6858000"/>
              <a:gd name="connsiteX5" fmla="*/ 479884 w 6134100"/>
              <a:gd name="connsiteY5" fmla="*/ 3522449 h 6858000"/>
              <a:gd name="connsiteX6" fmla="*/ 0 w 6134100"/>
              <a:gd name="connsiteY6" fmla="*/ 28012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858000">
                <a:moveTo>
                  <a:pt x="0" y="0"/>
                </a:moveTo>
                <a:lnTo>
                  <a:pt x="6134100" y="0"/>
                </a:lnTo>
                <a:lnTo>
                  <a:pt x="6134100" y="6858000"/>
                </a:lnTo>
                <a:lnTo>
                  <a:pt x="0" y="6858000"/>
                </a:lnTo>
                <a:lnTo>
                  <a:pt x="0" y="4243621"/>
                </a:lnTo>
                <a:lnTo>
                  <a:pt x="479884" y="3522449"/>
                </a:lnTo>
                <a:lnTo>
                  <a:pt x="0" y="2801278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1226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681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210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0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>
          <p15:clr>
            <a:srgbClr val="FBAE40"/>
          </p15:clr>
        </p15:guide>
        <p15:guide id="2" pos="294">
          <p15:clr>
            <a:srgbClr val="FBAE40"/>
          </p15:clr>
        </p15:guide>
        <p15:guide id="3" pos="7385">
          <p15:clr>
            <a:srgbClr val="FBAE40"/>
          </p15:clr>
        </p15:guide>
        <p15:guide id="4" orient="horz" pos="3549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K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58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595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353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3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0994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9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821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bg1"/>
              </a:buClr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bg1"/>
              </a:buClr>
              <a:buFont typeface="Roboto" panose="02000000000000000000" pitchFamily="2" charset="0"/>
              <a:buChar char="–"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6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Two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5646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19" y="1431612"/>
            <a:ext cx="7088215" cy="5426388"/>
          </a:xfrm>
          <a:custGeom>
            <a:avLst/>
            <a:gdLst>
              <a:gd name="connsiteX0" fmla="*/ 5417120 w 7088215"/>
              <a:gd name="connsiteY0" fmla="*/ 0 h 5426388"/>
              <a:gd name="connsiteX1" fmla="*/ 7088215 w 7088215"/>
              <a:gd name="connsiteY1" fmla="*/ 1671095 h 5426388"/>
              <a:gd name="connsiteX2" fmla="*/ 3332921 w 7088215"/>
              <a:gd name="connsiteY2" fmla="*/ 5426388 h 5426388"/>
              <a:gd name="connsiteX3" fmla="*/ 0 w 7088215"/>
              <a:gd name="connsiteY3" fmla="*/ 5426388 h 5426388"/>
              <a:gd name="connsiteX4" fmla="*/ 0 w 7088215"/>
              <a:gd name="connsiteY4" fmla="*/ 5417119 h 54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215" h="5426388">
                <a:moveTo>
                  <a:pt x="5417120" y="0"/>
                </a:moveTo>
                <a:lnTo>
                  <a:pt x="7088215" y="1671095"/>
                </a:lnTo>
                <a:lnTo>
                  <a:pt x="3332921" y="5426388"/>
                </a:lnTo>
                <a:lnTo>
                  <a:pt x="0" y="5426388"/>
                </a:lnTo>
                <a:lnTo>
                  <a:pt x="0" y="5417119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lIns="1548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2" y="1"/>
            <a:ext cx="6095999" cy="5857461"/>
          </a:xfrm>
          <a:custGeom>
            <a:avLst/>
            <a:gdLst>
              <a:gd name="connsiteX0" fmla="*/ 4186365 w 6095999"/>
              <a:gd name="connsiteY0" fmla="*/ 0 h 5857461"/>
              <a:gd name="connsiteX1" fmla="*/ 6095999 w 6095999"/>
              <a:gd name="connsiteY1" fmla="*/ 0 h 5857461"/>
              <a:gd name="connsiteX2" fmla="*/ 6095999 w 6095999"/>
              <a:gd name="connsiteY2" fmla="*/ 1432556 h 5857461"/>
              <a:gd name="connsiteX3" fmla="*/ 1671095 w 6095999"/>
              <a:gd name="connsiteY3" fmla="*/ 5857461 h 5857461"/>
              <a:gd name="connsiteX4" fmla="*/ 0 w 6095999"/>
              <a:gd name="connsiteY4" fmla="*/ 4186366 h 58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57461">
                <a:moveTo>
                  <a:pt x="4186365" y="0"/>
                </a:moveTo>
                <a:lnTo>
                  <a:pt x="6095999" y="0"/>
                </a:lnTo>
                <a:lnTo>
                  <a:pt x="6095999" y="1432556"/>
                </a:lnTo>
                <a:lnTo>
                  <a:pt x="1671095" y="5857461"/>
                </a:lnTo>
                <a:lnTo>
                  <a:pt x="0" y="418636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727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2 Diagonal Three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0766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342550" y="1162954"/>
            <a:ext cx="5818220" cy="5695047"/>
          </a:xfrm>
          <a:custGeom>
            <a:avLst/>
            <a:gdLst>
              <a:gd name="connsiteX0" fmla="*/ 4231290 w 5818220"/>
              <a:gd name="connsiteY0" fmla="*/ 0 h 5695047"/>
              <a:gd name="connsiteX1" fmla="*/ 5818220 w 5818220"/>
              <a:gd name="connsiteY1" fmla="*/ 1586930 h 5695047"/>
              <a:gd name="connsiteX2" fmla="*/ 1710102 w 5818220"/>
              <a:gd name="connsiteY2" fmla="*/ 5695047 h 5695047"/>
              <a:gd name="connsiteX3" fmla="*/ 1463756 w 5818220"/>
              <a:gd name="connsiteY3" fmla="*/ 5695047 h 5695047"/>
              <a:gd name="connsiteX4" fmla="*/ 0 w 5818220"/>
              <a:gd name="connsiteY4" fmla="*/ 4231291 h 56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20" h="5695047">
                <a:moveTo>
                  <a:pt x="4231290" y="0"/>
                </a:moveTo>
                <a:lnTo>
                  <a:pt x="5818220" y="1586930"/>
                </a:lnTo>
                <a:lnTo>
                  <a:pt x="1710102" y="5695047"/>
                </a:lnTo>
                <a:lnTo>
                  <a:pt x="1463756" y="5695047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4194809" y="476656"/>
            <a:ext cx="5818219" cy="5818220"/>
          </a:xfrm>
          <a:custGeom>
            <a:avLst/>
            <a:gdLst>
              <a:gd name="connsiteX0" fmla="*/ 4231290 w 5818219"/>
              <a:gd name="connsiteY0" fmla="*/ 0 h 5818220"/>
              <a:gd name="connsiteX1" fmla="*/ 5818219 w 5818219"/>
              <a:gd name="connsiteY1" fmla="*/ 1586930 h 5818220"/>
              <a:gd name="connsiteX2" fmla="*/ 1586929 w 5818219"/>
              <a:gd name="connsiteY2" fmla="*/ 5818220 h 5818220"/>
              <a:gd name="connsiteX3" fmla="*/ 0 w 5818219"/>
              <a:gd name="connsiteY3" fmla="*/ 4231291 h 58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219" h="5818220">
                <a:moveTo>
                  <a:pt x="4231290" y="0"/>
                </a:moveTo>
                <a:lnTo>
                  <a:pt x="5818219" y="1586930"/>
                </a:lnTo>
                <a:lnTo>
                  <a:pt x="1586929" y="5818220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8126729" y="1"/>
            <a:ext cx="4065270" cy="5537899"/>
          </a:xfrm>
          <a:custGeom>
            <a:avLst/>
            <a:gdLst>
              <a:gd name="connsiteX0" fmla="*/ 3950969 w 4065270"/>
              <a:gd name="connsiteY0" fmla="*/ 0 h 5537899"/>
              <a:gd name="connsiteX1" fmla="*/ 4065270 w 4065270"/>
              <a:gd name="connsiteY1" fmla="*/ 0 h 5537899"/>
              <a:gd name="connsiteX2" fmla="*/ 4065270 w 4065270"/>
              <a:gd name="connsiteY2" fmla="*/ 3059558 h 5537899"/>
              <a:gd name="connsiteX3" fmla="*/ 1586929 w 4065270"/>
              <a:gd name="connsiteY3" fmla="*/ 5537899 h 5537899"/>
              <a:gd name="connsiteX4" fmla="*/ 0 w 4065270"/>
              <a:gd name="connsiteY4" fmla="*/ 3950970 h 5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70" h="5537899">
                <a:moveTo>
                  <a:pt x="3950969" y="0"/>
                </a:moveTo>
                <a:lnTo>
                  <a:pt x="4065270" y="0"/>
                </a:lnTo>
                <a:lnTo>
                  <a:pt x="4065270" y="3059558"/>
                </a:lnTo>
                <a:lnTo>
                  <a:pt x="1586929" y="5537899"/>
                </a:lnTo>
                <a:lnTo>
                  <a:pt x="0" y="395097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624985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7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70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110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El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502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74182" y="115128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174182" y="361742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8744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092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7364109" y="611999"/>
            <a:ext cx="435799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4109" y="2085974"/>
            <a:ext cx="4357991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384">
          <p15:clr>
            <a:srgbClr val="FBAE40"/>
          </p15:clr>
        </p15:guide>
        <p15:guide id="1" orient="horz" pos="3900">
          <p15:clr>
            <a:srgbClr val="FBAE40"/>
          </p15:clr>
        </p15:guide>
        <p15:guide id="2" orient="horz" pos="1314">
          <p15:clr>
            <a:srgbClr val="FBAE40"/>
          </p15:clr>
        </p15:guide>
        <p15:guide id="3" pos="463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2157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206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9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060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6589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275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6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8072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6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849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47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612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6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184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832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5" userDrawn="1">
          <p15:clr>
            <a:srgbClr val="FBAE40"/>
          </p15:clr>
        </p15:guide>
        <p15:guide id="4" orient="horz" pos="3549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8292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66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5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7943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184512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568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11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8498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08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599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78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92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975498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60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303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Grey One Third Arr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49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 userDrawn="1"/>
        </p:nvSpPr>
        <p:spPr>
          <a:xfrm rot="5400000">
            <a:off x="3477259" y="3281317"/>
            <a:ext cx="1449496" cy="48226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5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Statement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334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0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5" userDrawn="1">
          <p15:clr>
            <a:srgbClr val="FBAE40"/>
          </p15:clr>
        </p15:guide>
        <p15:guide id="4" orient="horz" pos="3549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5647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37406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2E6481BB-ED1E-4175-8512-96F55FB14387}"/>
              </a:ext>
            </a:extLst>
          </p:cNvPr>
          <p:cNvSpPr/>
          <p:nvPr userDrawn="1"/>
        </p:nvSpPr>
        <p:spPr>
          <a:xfrm rot="5400000">
            <a:off x="5643878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3668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5171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76EA223D-DF86-425D-9EF1-C0611350DD07}"/>
              </a:ext>
            </a:extLst>
          </p:cNvPr>
          <p:cNvSpPr/>
          <p:nvPr userDrawn="1"/>
        </p:nvSpPr>
        <p:spPr>
          <a:xfrm rot="5400000">
            <a:off x="6724533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wo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1675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482265" cy="6858000"/>
            <a:chOff x="0" y="0"/>
            <a:chExt cx="948226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000000" cy="6858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5400000">
              <a:off x="8516385" y="3281317"/>
              <a:ext cx="1449496" cy="48226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488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36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72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960000" y="0"/>
            <a:ext cx="8232000" cy="6858000"/>
          </a:xfrm>
          <a:custGeom>
            <a:avLst/>
            <a:gdLst>
              <a:gd name="connsiteX0" fmla="*/ 0 w 8232000"/>
              <a:gd name="connsiteY0" fmla="*/ 0 h 6858000"/>
              <a:gd name="connsiteX1" fmla="*/ 8232000 w 8232000"/>
              <a:gd name="connsiteY1" fmla="*/ 0 h 6858000"/>
              <a:gd name="connsiteX2" fmla="*/ 8232000 w 8232000"/>
              <a:gd name="connsiteY2" fmla="*/ 6858000 h 6858000"/>
              <a:gd name="connsiteX3" fmla="*/ 0 w 8232000"/>
              <a:gd name="connsiteY3" fmla="*/ 6858000 h 6858000"/>
              <a:gd name="connsiteX4" fmla="*/ 0 w 8232000"/>
              <a:gd name="connsiteY4" fmla="*/ 4247197 h 6858000"/>
              <a:gd name="connsiteX5" fmla="*/ 482264 w 8232000"/>
              <a:gd name="connsiteY5" fmla="*/ 3522449 h 6858000"/>
              <a:gd name="connsiteX6" fmla="*/ 0 w 823200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2000" h="6858000">
                <a:moveTo>
                  <a:pt x="0" y="0"/>
                </a:moveTo>
                <a:lnTo>
                  <a:pt x="8232000" y="0"/>
                </a:lnTo>
                <a:lnTo>
                  <a:pt x="823200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5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000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6057900" y="0"/>
            <a:ext cx="6134100" cy="6858000"/>
          </a:xfrm>
          <a:custGeom>
            <a:avLst/>
            <a:gdLst>
              <a:gd name="connsiteX0" fmla="*/ 0 w 6134100"/>
              <a:gd name="connsiteY0" fmla="*/ 0 h 6858000"/>
              <a:gd name="connsiteX1" fmla="*/ 6134100 w 6134100"/>
              <a:gd name="connsiteY1" fmla="*/ 0 h 6858000"/>
              <a:gd name="connsiteX2" fmla="*/ 6134100 w 6134100"/>
              <a:gd name="connsiteY2" fmla="*/ 6858000 h 6858000"/>
              <a:gd name="connsiteX3" fmla="*/ 0 w 6134100"/>
              <a:gd name="connsiteY3" fmla="*/ 6858000 h 6858000"/>
              <a:gd name="connsiteX4" fmla="*/ 0 w 6134100"/>
              <a:gd name="connsiteY4" fmla="*/ 4243621 h 6858000"/>
              <a:gd name="connsiteX5" fmla="*/ 479884 w 6134100"/>
              <a:gd name="connsiteY5" fmla="*/ 3522449 h 6858000"/>
              <a:gd name="connsiteX6" fmla="*/ 0 w 6134100"/>
              <a:gd name="connsiteY6" fmla="*/ 28012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858000">
                <a:moveTo>
                  <a:pt x="0" y="0"/>
                </a:moveTo>
                <a:lnTo>
                  <a:pt x="6134100" y="0"/>
                </a:lnTo>
                <a:lnTo>
                  <a:pt x="6134100" y="6858000"/>
                </a:lnTo>
                <a:lnTo>
                  <a:pt x="0" y="6858000"/>
                </a:lnTo>
                <a:lnTo>
                  <a:pt x="0" y="4243621"/>
                </a:lnTo>
                <a:lnTo>
                  <a:pt x="479884" y="3522449"/>
                </a:lnTo>
                <a:lnTo>
                  <a:pt x="0" y="2801278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1226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4125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077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>
          <p15:clr>
            <a:srgbClr val="FBAE40"/>
          </p15:clr>
        </p15:guide>
        <p15:guide id="2" pos="294">
          <p15:clr>
            <a:srgbClr val="FBAE40"/>
          </p15:clr>
        </p15:guide>
        <p15:guide id="3" pos="7385">
          <p15:clr>
            <a:srgbClr val="FBAE40"/>
          </p15:clr>
        </p15:guide>
        <p15:guide id="4" orient="horz" pos="3549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789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75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887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800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166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bg1"/>
              </a:buClr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bg1"/>
              </a:buClr>
              <a:buFont typeface="Roboto" panose="02000000000000000000" pitchFamily="2" charset="0"/>
              <a:buChar char="–"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0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ank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162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Format CPK 21112019.pptx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4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Two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86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19" y="1431612"/>
            <a:ext cx="7088215" cy="5426388"/>
          </a:xfrm>
          <a:custGeom>
            <a:avLst/>
            <a:gdLst>
              <a:gd name="connsiteX0" fmla="*/ 5417120 w 7088215"/>
              <a:gd name="connsiteY0" fmla="*/ 0 h 5426388"/>
              <a:gd name="connsiteX1" fmla="*/ 7088215 w 7088215"/>
              <a:gd name="connsiteY1" fmla="*/ 1671095 h 5426388"/>
              <a:gd name="connsiteX2" fmla="*/ 3332921 w 7088215"/>
              <a:gd name="connsiteY2" fmla="*/ 5426388 h 5426388"/>
              <a:gd name="connsiteX3" fmla="*/ 0 w 7088215"/>
              <a:gd name="connsiteY3" fmla="*/ 5426388 h 5426388"/>
              <a:gd name="connsiteX4" fmla="*/ 0 w 7088215"/>
              <a:gd name="connsiteY4" fmla="*/ 5417119 h 54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215" h="5426388">
                <a:moveTo>
                  <a:pt x="5417120" y="0"/>
                </a:moveTo>
                <a:lnTo>
                  <a:pt x="7088215" y="1671095"/>
                </a:lnTo>
                <a:lnTo>
                  <a:pt x="3332921" y="5426388"/>
                </a:lnTo>
                <a:lnTo>
                  <a:pt x="0" y="5426388"/>
                </a:lnTo>
                <a:lnTo>
                  <a:pt x="0" y="5417119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lIns="1548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2" y="1"/>
            <a:ext cx="6095999" cy="5857461"/>
          </a:xfrm>
          <a:custGeom>
            <a:avLst/>
            <a:gdLst>
              <a:gd name="connsiteX0" fmla="*/ 4186365 w 6095999"/>
              <a:gd name="connsiteY0" fmla="*/ 0 h 5857461"/>
              <a:gd name="connsiteX1" fmla="*/ 6095999 w 6095999"/>
              <a:gd name="connsiteY1" fmla="*/ 0 h 5857461"/>
              <a:gd name="connsiteX2" fmla="*/ 6095999 w 6095999"/>
              <a:gd name="connsiteY2" fmla="*/ 1432556 h 5857461"/>
              <a:gd name="connsiteX3" fmla="*/ 1671095 w 6095999"/>
              <a:gd name="connsiteY3" fmla="*/ 5857461 h 5857461"/>
              <a:gd name="connsiteX4" fmla="*/ 0 w 6095999"/>
              <a:gd name="connsiteY4" fmla="*/ 4186366 h 58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57461">
                <a:moveTo>
                  <a:pt x="4186365" y="0"/>
                </a:moveTo>
                <a:lnTo>
                  <a:pt x="6095999" y="0"/>
                </a:lnTo>
                <a:lnTo>
                  <a:pt x="6095999" y="1432556"/>
                </a:lnTo>
                <a:lnTo>
                  <a:pt x="1671095" y="5857461"/>
                </a:lnTo>
                <a:lnTo>
                  <a:pt x="0" y="418636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8741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2 Diagonal Three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945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342550" y="1162954"/>
            <a:ext cx="5818220" cy="5695047"/>
          </a:xfrm>
          <a:custGeom>
            <a:avLst/>
            <a:gdLst>
              <a:gd name="connsiteX0" fmla="*/ 4231290 w 5818220"/>
              <a:gd name="connsiteY0" fmla="*/ 0 h 5695047"/>
              <a:gd name="connsiteX1" fmla="*/ 5818220 w 5818220"/>
              <a:gd name="connsiteY1" fmla="*/ 1586930 h 5695047"/>
              <a:gd name="connsiteX2" fmla="*/ 1710102 w 5818220"/>
              <a:gd name="connsiteY2" fmla="*/ 5695047 h 5695047"/>
              <a:gd name="connsiteX3" fmla="*/ 1463756 w 5818220"/>
              <a:gd name="connsiteY3" fmla="*/ 5695047 h 5695047"/>
              <a:gd name="connsiteX4" fmla="*/ 0 w 5818220"/>
              <a:gd name="connsiteY4" fmla="*/ 4231291 h 56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20" h="5695047">
                <a:moveTo>
                  <a:pt x="4231290" y="0"/>
                </a:moveTo>
                <a:lnTo>
                  <a:pt x="5818220" y="1586930"/>
                </a:lnTo>
                <a:lnTo>
                  <a:pt x="1710102" y="5695047"/>
                </a:lnTo>
                <a:lnTo>
                  <a:pt x="1463756" y="5695047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4194809" y="476656"/>
            <a:ext cx="5818219" cy="5818220"/>
          </a:xfrm>
          <a:custGeom>
            <a:avLst/>
            <a:gdLst>
              <a:gd name="connsiteX0" fmla="*/ 4231290 w 5818219"/>
              <a:gd name="connsiteY0" fmla="*/ 0 h 5818220"/>
              <a:gd name="connsiteX1" fmla="*/ 5818219 w 5818219"/>
              <a:gd name="connsiteY1" fmla="*/ 1586930 h 5818220"/>
              <a:gd name="connsiteX2" fmla="*/ 1586929 w 5818219"/>
              <a:gd name="connsiteY2" fmla="*/ 5818220 h 5818220"/>
              <a:gd name="connsiteX3" fmla="*/ 0 w 5818219"/>
              <a:gd name="connsiteY3" fmla="*/ 4231291 h 58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219" h="5818220">
                <a:moveTo>
                  <a:pt x="4231290" y="0"/>
                </a:moveTo>
                <a:lnTo>
                  <a:pt x="5818219" y="1586930"/>
                </a:lnTo>
                <a:lnTo>
                  <a:pt x="1586929" y="5818220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8126729" y="1"/>
            <a:ext cx="4065270" cy="5537899"/>
          </a:xfrm>
          <a:custGeom>
            <a:avLst/>
            <a:gdLst>
              <a:gd name="connsiteX0" fmla="*/ 3950969 w 4065270"/>
              <a:gd name="connsiteY0" fmla="*/ 0 h 5537899"/>
              <a:gd name="connsiteX1" fmla="*/ 4065270 w 4065270"/>
              <a:gd name="connsiteY1" fmla="*/ 0 h 5537899"/>
              <a:gd name="connsiteX2" fmla="*/ 4065270 w 4065270"/>
              <a:gd name="connsiteY2" fmla="*/ 3059558 h 5537899"/>
              <a:gd name="connsiteX3" fmla="*/ 1586929 w 4065270"/>
              <a:gd name="connsiteY3" fmla="*/ 5537899 h 5537899"/>
              <a:gd name="connsiteX4" fmla="*/ 0 w 4065270"/>
              <a:gd name="connsiteY4" fmla="*/ 3950970 h 5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70" h="5537899">
                <a:moveTo>
                  <a:pt x="3950969" y="0"/>
                </a:moveTo>
                <a:lnTo>
                  <a:pt x="4065270" y="0"/>
                </a:lnTo>
                <a:lnTo>
                  <a:pt x="4065270" y="3059558"/>
                </a:lnTo>
                <a:lnTo>
                  <a:pt x="1586929" y="5537899"/>
                </a:lnTo>
                <a:lnTo>
                  <a:pt x="0" y="395097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624985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El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839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74182" y="115128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174182" y="361742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8744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092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7364109" y="611999"/>
            <a:ext cx="435799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4109" y="2085974"/>
            <a:ext cx="4357991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4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384">
          <p15:clr>
            <a:srgbClr val="FBAE40"/>
          </p15:clr>
        </p15:guide>
        <p15:guide id="1" orient="horz" pos="3900">
          <p15:clr>
            <a:srgbClr val="FBAE40"/>
          </p15:clr>
        </p15:guide>
        <p15:guide id="2" orient="horz" pos="1314">
          <p15:clr>
            <a:srgbClr val="FBAE40"/>
          </p15:clr>
        </p15:guide>
        <p15:guide id="3" pos="46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560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Format CPK 21112019.pptx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1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052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K 2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758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5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K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9931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8676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Format CPK 21112019.pptx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Picadilly" panose="00000500000000000000" pitchFamily="50" charset="-18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288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5150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2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703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875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9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299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128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99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469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8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3460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3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9449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2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443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4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93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4" userDrawn="1">
          <p15:clr>
            <a:srgbClr val="FBAE40"/>
          </p15:clr>
        </p15:guide>
        <p15:guide id="4" orient="horz" pos="390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630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2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0569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51666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4227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7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8929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71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6087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595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79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7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3564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72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400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48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Grey One Third Arr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7407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 userDrawn="1"/>
        </p:nvSpPr>
        <p:spPr>
          <a:xfrm rot="5400000">
            <a:off x="3477259" y="3281317"/>
            <a:ext cx="1449496" cy="48226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7024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37406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2E6481BB-ED1E-4175-8512-96F55FB14387}"/>
              </a:ext>
            </a:extLst>
          </p:cNvPr>
          <p:cNvSpPr/>
          <p:nvPr userDrawn="1"/>
        </p:nvSpPr>
        <p:spPr>
          <a:xfrm rot="5400000">
            <a:off x="5643878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0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3668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334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616425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4" userDrawn="1">
          <p15:clr>
            <a:srgbClr val="FBAE40"/>
          </p15:clr>
        </p15:guide>
        <p15:guide id="4" orient="horz" pos="390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290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76EA223D-DF86-425D-9EF1-C0611350DD07}"/>
              </a:ext>
            </a:extLst>
          </p:cNvPr>
          <p:cNvSpPr/>
          <p:nvPr userDrawn="1"/>
        </p:nvSpPr>
        <p:spPr>
          <a:xfrm rot="5400000">
            <a:off x="6724533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2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wo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62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482265" cy="6858000"/>
            <a:chOff x="0" y="0"/>
            <a:chExt cx="948226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000000" cy="6858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5400000">
              <a:off x="8516385" y="3281317"/>
              <a:ext cx="1449496" cy="48226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5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99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9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9039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960000" y="0"/>
            <a:ext cx="8232000" cy="6858000"/>
          </a:xfrm>
          <a:custGeom>
            <a:avLst/>
            <a:gdLst>
              <a:gd name="connsiteX0" fmla="*/ 0 w 8232000"/>
              <a:gd name="connsiteY0" fmla="*/ 0 h 6858000"/>
              <a:gd name="connsiteX1" fmla="*/ 8232000 w 8232000"/>
              <a:gd name="connsiteY1" fmla="*/ 0 h 6858000"/>
              <a:gd name="connsiteX2" fmla="*/ 8232000 w 8232000"/>
              <a:gd name="connsiteY2" fmla="*/ 6858000 h 6858000"/>
              <a:gd name="connsiteX3" fmla="*/ 0 w 8232000"/>
              <a:gd name="connsiteY3" fmla="*/ 6858000 h 6858000"/>
              <a:gd name="connsiteX4" fmla="*/ 0 w 8232000"/>
              <a:gd name="connsiteY4" fmla="*/ 4247197 h 6858000"/>
              <a:gd name="connsiteX5" fmla="*/ 482264 w 8232000"/>
              <a:gd name="connsiteY5" fmla="*/ 3522449 h 6858000"/>
              <a:gd name="connsiteX6" fmla="*/ 0 w 823200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2000" h="6858000">
                <a:moveTo>
                  <a:pt x="0" y="0"/>
                </a:moveTo>
                <a:lnTo>
                  <a:pt x="8232000" y="0"/>
                </a:lnTo>
                <a:lnTo>
                  <a:pt x="823200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5364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6057900" y="0"/>
            <a:ext cx="6134100" cy="6858000"/>
          </a:xfrm>
          <a:custGeom>
            <a:avLst/>
            <a:gdLst>
              <a:gd name="connsiteX0" fmla="*/ 0 w 6134100"/>
              <a:gd name="connsiteY0" fmla="*/ 0 h 6858000"/>
              <a:gd name="connsiteX1" fmla="*/ 6134100 w 6134100"/>
              <a:gd name="connsiteY1" fmla="*/ 0 h 6858000"/>
              <a:gd name="connsiteX2" fmla="*/ 6134100 w 6134100"/>
              <a:gd name="connsiteY2" fmla="*/ 6858000 h 6858000"/>
              <a:gd name="connsiteX3" fmla="*/ 0 w 6134100"/>
              <a:gd name="connsiteY3" fmla="*/ 6858000 h 6858000"/>
              <a:gd name="connsiteX4" fmla="*/ 0 w 6134100"/>
              <a:gd name="connsiteY4" fmla="*/ 4243621 h 6858000"/>
              <a:gd name="connsiteX5" fmla="*/ 479884 w 6134100"/>
              <a:gd name="connsiteY5" fmla="*/ 3522449 h 6858000"/>
              <a:gd name="connsiteX6" fmla="*/ 0 w 6134100"/>
              <a:gd name="connsiteY6" fmla="*/ 28012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858000">
                <a:moveTo>
                  <a:pt x="0" y="0"/>
                </a:moveTo>
                <a:lnTo>
                  <a:pt x="6134100" y="0"/>
                </a:lnTo>
                <a:lnTo>
                  <a:pt x="6134100" y="6858000"/>
                </a:lnTo>
                <a:lnTo>
                  <a:pt x="0" y="6858000"/>
                </a:lnTo>
                <a:lnTo>
                  <a:pt x="0" y="4243621"/>
                </a:lnTo>
                <a:lnTo>
                  <a:pt x="479884" y="3522449"/>
                </a:lnTo>
                <a:lnTo>
                  <a:pt x="0" y="2801278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1226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64805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53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4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>
          <p15:clr>
            <a:srgbClr val="FBAE40"/>
          </p15:clr>
        </p15:guide>
        <p15:guide id="2" pos="294">
          <p15:clr>
            <a:srgbClr val="FBAE40"/>
          </p15:clr>
        </p15:guide>
        <p15:guide id="3" pos="7385">
          <p15:clr>
            <a:srgbClr val="FBAE40"/>
          </p15:clr>
        </p15:guide>
        <p15:guide id="4" orient="horz" pos="354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6442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92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2197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3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380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bg1"/>
              </a:buClr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bg1"/>
              </a:buClr>
              <a:buFont typeface="Roboto" panose="02000000000000000000" pitchFamily="2" charset="0"/>
              <a:buChar char="–"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9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Two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7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19" y="1431612"/>
            <a:ext cx="7088215" cy="5426388"/>
          </a:xfrm>
          <a:custGeom>
            <a:avLst/>
            <a:gdLst>
              <a:gd name="connsiteX0" fmla="*/ 5417120 w 7088215"/>
              <a:gd name="connsiteY0" fmla="*/ 0 h 5426388"/>
              <a:gd name="connsiteX1" fmla="*/ 7088215 w 7088215"/>
              <a:gd name="connsiteY1" fmla="*/ 1671095 h 5426388"/>
              <a:gd name="connsiteX2" fmla="*/ 3332921 w 7088215"/>
              <a:gd name="connsiteY2" fmla="*/ 5426388 h 5426388"/>
              <a:gd name="connsiteX3" fmla="*/ 0 w 7088215"/>
              <a:gd name="connsiteY3" fmla="*/ 5426388 h 5426388"/>
              <a:gd name="connsiteX4" fmla="*/ 0 w 7088215"/>
              <a:gd name="connsiteY4" fmla="*/ 5417119 h 54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215" h="5426388">
                <a:moveTo>
                  <a:pt x="5417120" y="0"/>
                </a:moveTo>
                <a:lnTo>
                  <a:pt x="7088215" y="1671095"/>
                </a:lnTo>
                <a:lnTo>
                  <a:pt x="3332921" y="5426388"/>
                </a:lnTo>
                <a:lnTo>
                  <a:pt x="0" y="5426388"/>
                </a:lnTo>
                <a:lnTo>
                  <a:pt x="0" y="5417119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lIns="1548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2" y="1"/>
            <a:ext cx="6095999" cy="5857461"/>
          </a:xfrm>
          <a:custGeom>
            <a:avLst/>
            <a:gdLst>
              <a:gd name="connsiteX0" fmla="*/ 4186365 w 6095999"/>
              <a:gd name="connsiteY0" fmla="*/ 0 h 5857461"/>
              <a:gd name="connsiteX1" fmla="*/ 6095999 w 6095999"/>
              <a:gd name="connsiteY1" fmla="*/ 0 h 5857461"/>
              <a:gd name="connsiteX2" fmla="*/ 6095999 w 6095999"/>
              <a:gd name="connsiteY2" fmla="*/ 1432556 h 5857461"/>
              <a:gd name="connsiteX3" fmla="*/ 1671095 w 6095999"/>
              <a:gd name="connsiteY3" fmla="*/ 5857461 h 5857461"/>
              <a:gd name="connsiteX4" fmla="*/ 0 w 6095999"/>
              <a:gd name="connsiteY4" fmla="*/ 4186366 h 58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57461">
                <a:moveTo>
                  <a:pt x="4186365" y="0"/>
                </a:moveTo>
                <a:lnTo>
                  <a:pt x="6095999" y="0"/>
                </a:lnTo>
                <a:lnTo>
                  <a:pt x="6095999" y="1432556"/>
                </a:lnTo>
                <a:lnTo>
                  <a:pt x="1671095" y="5857461"/>
                </a:lnTo>
                <a:lnTo>
                  <a:pt x="0" y="418636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157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090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524000"/>
            <a:ext cx="5156439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11" hasCustomPrompt="1"/>
          </p:nvPr>
        </p:nvSpPr>
        <p:spPr>
          <a:xfrm>
            <a:off x="6567560" y="1524000"/>
            <a:ext cx="5156439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Text Placeholder 4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157627"/>
            <a:ext cx="5156439" cy="40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47"/>
          <p:cNvSpPr>
            <a:spLocks noGrp="1"/>
          </p:cNvSpPr>
          <p:nvPr>
            <p:ph type="body" sz="quarter" idx="13" hasCustomPrompt="1"/>
          </p:nvPr>
        </p:nvSpPr>
        <p:spPr>
          <a:xfrm>
            <a:off x="6567560" y="2157627"/>
            <a:ext cx="5156439" cy="40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1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9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5" userDrawn="1">
          <p15:clr>
            <a:srgbClr val="FBAE40"/>
          </p15:clr>
        </p15:guide>
        <p15:guide id="4" orient="horz" pos="1301" userDrawn="1">
          <p15:clr>
            <a:srgbClr val="FBAE40"/>
          </p15:clr>
        </p15:guide>
        <p15:guide id="5" orient="horz" pos="960" userDrawn="1">
          <p15:clr>
            <a:srgbClr val="FBAE40"/>
          </p15:clr>
        </p15:guide>
        <p15:guide id="6" orient="horz" pos="390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2 Diagonal Three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73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342550" y="1162954"/>
            <a:ext cx="5818220" cy="5695047"/>
          </a:xfrm>
          <a:custGeom>
            <a:avLst/>
            <a:gdLst>
              <a:gd name="connsiteX0" fmla="*/ 4231290 w 5818220"/>
              <a:gd name="connsiteY0" fmla="*/ 0 h 5695047"/>
              <a:gd name="connsiteX1" fmla="*/ 5818220 w 5818220"/>
              <a:gd name="connsiteY1" fmla="*/ 1586930 h 5695047"/>
              <a:gd name="connsiteX2" fmla="*/ 1710102 w 5818220"/>
              <a:gd name="connsiteY2" fmla="*/ 5695047 h 5695047"/>
              <a:gd name="connsiteX3" fmla="*/ 1463756 w 5818220"/>
              <a:gd name="connsiteY3" fmla="*/ 5695047 h 5695047"/>
              <a:gd name="connsiteX4" fmla="*/ 0 w 5818220"/>
              <a:gd name="connsiteY4" fmla="*/ 4231291 h 56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20" h="5695047">
                <a:moveTo>
                  <a:pt x="4231290" y="0"/>
                </a:moveTo>
                <a:lnTo>
                  <a:pt x="5818220" y="1586930"/>
                </a:lnTo>
                <a:lnTo>
                  <a:pt x="1710102" y="5695047"/>
                </a:lnTo>
                <a:lnTo>
                  <a:pt x="1463756" y="5695047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4194809" y="476656"/>
            <a:ext cx="5818219" cy="5818220"/>
          </a:xfrm>
          <a:custGeom>
            <a:avLst/>
            <a:gdLst>
              <a:gd name="connsiteX0" fmla="*/ 4231290 w 5818219"/>
              <a:gd name="connsiteY0" fmla="*/ 0 h 5818220"/>
              <a:gd name="connsiteX1" fmla="*/ 5818219 w 5818219"/>
              <a:gd name="connsiteY1" fmla="*/ 1586930 h 5818220"/>
              <a:gd name="connsiteX2" fmla="*/ 1586929 w 5818219"/>
              <a:gd name="connsiteY2" fmla="*/ 5818220 h 5818220"/>
              <a:gd name="connsiteX3" fmla="*/ 0 w 5818219"/>
              <a:gd name="connsiteY3" fmla="*/ 4231291 h 58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219" h="5818220">
                <a:moveTo>
                  <a:pt x="4231290" y="0"/>
                </a:moveTo>
                <a:lnTo>
                  <a:pt x="5818219" y="1586930"/>
                </a:lnTo>
                <a:lnTo>
                  <a:pt x="1586929" y="5818220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8126729" y="1"/>
            <a:ext cx="4065270" cy="5537899"/>
          </a:xfrm>
          <a:custGeom>
            <a:avLst/>
            <a:gdLst>
              <a:gd name="connsiteX0" fmla="*/ 3950969 w 4065270"/>
              <a:gd name="connsiteY0" fmla="*/ 0 h 5537899"/>
              <a:gd name="connsiteX1" fmla="*/ 4065270 w 4065270"/>
              <a:gd name="connsiteY1" fmla="*/ 0 h 5537899"/>
              <a:gd name="connsiteX2" fmla="*/ 4065270 w 4065270"/>
              <a:gd name="connsiteY2" fmla="*/ 3059558 h 5537899"/>
              <a:gd name="connsiteX3" fmla="*/ 1586929 w 4065270"/>
              <a:gd name="connsiteY3" fmla="*/ 5537899 h 5537899"/>
              <a:gd name="connsiteX4" fmla="*/ 0 w 4065270"/>
              <a:gd name="connsiteY4" fmla="*/ 3950970 h 5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70" h="5537899">
                <a:moveTo>
                  <a:pt x="3950969" y="0"/>
                </a:moveTo>
                <a:lnTo>
                  <a:pt x="4065270" y="0"/>
                </a:lnTo>
                <a:lnTo>
                  <a:pt x="4065270" y="3059558"/>
                </a:lnTo>
                <a:lnTo>
                  <a:pt x="1586929" y="5537899"/>
                </a:lnTo>
                <a:lnTo>
                  <a:pt x="0" y="395097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624985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1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El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9257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74182" y="115128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174182" y="361742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8744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092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7364109" y="611999"/>
            <a:ext cx="435799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4109" y="2085974"/>
            <a:ext cx="4357991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1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384">
          <p15:clr>
            <a:srgbClr val="FBAE40"/>
          </p15:clr>
        </p15:guide>
        <p15:guide id="1" orient="horz" pos="3900">
          <p15:clr>
            <a:srgbClr val="FBAE40"/>
          </p15:clr>
        </p15:guide>
        <p15:guide id="2" orient="horz" pos="1314">
          <p15:clr>
            <a:srgbClr val="FBAE40"/>
          </p15:clr>
        </p15:guide>
        <p15:guide id="3" pos="46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alny Port Komunikacyjny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497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34177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alny Port Komunikacyjny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5984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1965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F8E35D-E2B4-488A-AD0B-EEBC4B06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15DBA2C-9CA8-4D35-995E-C1813CE61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1427E2E-7F30-44D8-9E3F-D631E622E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01595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8385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003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5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8905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69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145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5938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524000"/>
            <a:ext cx="3286742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9" name="Text Placeholder 47"/>
          <p:cNvSpPr>
            <a:spLocks noGrp="1"/>
          </p:cNvSpPr>
          <p:nvPr>
            <p:ph type="body" sz="quarter" idx="11" hasCustomPrompt="1"/>
          </p:nvPr>
        </p:nvSpPr>
        <p:spPr>
          <a:xfrm>
            <a:off x="8437257" y="1524000"/>
            <a:ext cx="3286742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0" name="Text Placeholder 4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157627"/>
            <a:ext cx="3286742" cy="40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47"/>
          <p:cNvSpPr>
            <a:spLocks noGrp="1"/>
          </p:cNvSpPr>
          <p:nvPr>
            <p:ph type="body" sz="quarter" idx="13" hasCustomPrompt="1"/>
          </p:nvPr>
        </p:nvSpPr>
        <p:spPr>
          <a:xfrm>
            <a:off x="8437257" y="2157627"/>
            <a:ext cx="3286742" cy="40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4452629" y="1524000"/>
            <a:ext cx="3286742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600" b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4" name="Text Placeholder 47"/>
          <p:cNvSpPr>
            <a:spLocks noGrp="1"/>
          </p:cNvSpPr>
          <p:nvPr>
            <p:ph type="body" sz="quarter" idx="15" hasCustomPrompt="1"/>
          </p:nvPr>
        </p:nvSpPr>
        <p:spPr>
          <a:xfrm>
            <a:off x="4452629" y="2157627"/>
            <a:ext cx="3286742" cy="40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9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5" userDrawn="1">
          <p15:clr>
            <a:srgbClr val="FBAE40"/>
          </p15:clr>
        </p15:guide>
        <p15:guide id="4" orient="horz" pos="1301" userDrawn="1">
          <p15:clr>
            <a:srgbClr val="FBAE40"/>
          </p15:clr>
        </p15:guide>
        <p15:guide id="5" orient="horz" pos="960" userDrawn="1">
          <p15:clr>
            <a:srgbClr val="FBAE40"/>
          </p15:clr>
        </p15:guide>
        <p15:guide id="6" orient="horz" pos="390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904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66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7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185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3146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7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9350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8051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3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793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79793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485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94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400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2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516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8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5385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134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06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7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0752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5347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8177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81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Grey One Third Arr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9878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 userDrawn="1"/>
        </p:nvSpPr>
        <p:spPr>
          <a:xfrm rot="5400000">
            <a:off x="3477259" y="3281317"/>
            <a:ext cx="1449496" cy="48226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7068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37406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2E6481BB-ED1E-4175-8512-96F55FB14387}"/>
              </a:ext>
            </a:extLst>
          </p:cNvPr>
          <p:cNvSpPr/>
          <p:nvPr userDrawn="1"/>
        </p:nvSpPr>
        <p:spPr>
          <a:xfrm rot="5400000">
            <a:off x="5643878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1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3668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203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xmlns="" id="{76EA223D-DF86-425D-9EF1-C0611350DD07}"/>
              </a:ext>
            </a:extLst>
          </p:cNvPr>
          <p:cNvSpPr/>
          <p:nvPr userDrawn="1"/>
        </p:nvSpPr>
        <p:spPr>
          <a:xfrm rot="5400000">
            <a:off x="6724533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wo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5945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482265" cy="6858000"/>
            <a:chOff x="0" y="0"/>
            <a:chExt cx="948226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000000" cy="6858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5400000">
              <a:off x="8516385" y="3281317"/>
              <a:ext cx="1449496" cy="48226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1324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1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523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960000" y="0"/>
            <a:ext cx="8232000" cy="6858000"/>
          </a:xfrm>
          <a:custGeom>
            <a:avLst/>
            <a:gdLst>
              <a:gd name="connsiteX0" fmla="*/ 0 w 8232000"/>
              <a:gd name="connsiteY0" fmla="*/ 0 h 6858000"/>
              <a:gd name="connsiteX1" fmla="*/ 8232000 w 8232000"/>
              <a:gd name="connsiteY1" fmla="*/ 0 h 6858000"/>
              <a:gd name="connsiteX2" fmla="*/ 8232000 w 8232000"/>
              <a:gd name="connsiteY2" fmla="*/ 6858000 h 6858000"/>
              <a:gd name="connsiteX3" fmla="*/ 0 w 8232000"/>
              <a:gd name="connsiteY3" fmla="*/ 6858000 h 6858000"/>
              <a:gd name="connsiteX4" fmla="*/ 0 w 8232000"/>
              <a:gd name="connsiteY4" fmla="*/ 4247197 h 6858000"/>
              <a:gd name="connsiteX5" fmla="*/ 482264 w 8232000"/>
              <a:gd name="connsiteY5" fmla="*/ 3522449 h 6858000"/>
              <a:gd name="connsiteX6" fmla="*/ 0 w 823200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2000" h="6858000">
                <a:moveTo>
                  <a:pt x="0" y="0"/>
                </a:moveTo>
                <a:lnTo>
                  <a:pt x="8232000" y="0"/>
                </a:lnTo>
                <a:lnTo>
                  <a:pt x="823200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0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029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6057900" y="0"/>
            <a:ext cx="6134100" cy="6858000"/>
          </a:xfrm>
          <a:custGeom>
            <a:avLst/>
            <a:gdLst>
              <a:gd name="connsiteX0" fmla="*/ 0 w 6134100"/>
              <a:gd name="connsiteY0" fmla="*/ 0 h 6858000"/>
              <a:gd name="connsiteX1" fmla="*/ 6134100 w 6134100"/>
              <a:gd name="connsiteY1" fmla="*/ 0 h 6858000"/>
              <a:gd name="connsiteX2" fmla="*/ 6134100 w 6134100"/>
              <a:gd name="connsiteY2" fmla="*/ 6858000 h 6858000"/>
              <a:gd name="connsiteX3" fmla="*/ 0 w 6134100"/>
              <a:gd name="connsiteY3" fmla="*/ 6858000 h 6858000"/>
              <a:gd name="connsiteX4" fmla="*/ 0 w 6134100"/>
              <a:gd name="connsiteY4" fmla="*/ 4243621 h 6858000"/>
              <a:gd name="connsiteX5" fmla="*/ 479884 w 6134100"/>
              <a:gd name="connsiteY5" fmla="*/ 3522449 h 6858000"/>
              <a:gd name="connsiteX6" fmla="*/ 0 w 6134100"/>
              <a:gd name="connsiteY6" fmla="*/ 28012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858000">
                <a:moveTo>
                  <a:pt x="0" y="0"/>
                </a:moveTo>
                <a:lnTo>
                  <a:pt x="6134100" y="0"/>
                </a:lnTo>
                <a:lnTo>
                  <a:pt x="6134100" y="6858000"/>
                </a:lnTo>
                <a:lnTo>
                  <a:pt x="0" y="6858000"/>
                </a:lnTo>
                <a:lnTo>
                  <a:pt x="0" y="4243621"/>
                </a:lnTo>
                <a:lnTo>
                  <a:pt x="479884" y="3522449"/>
                </a:lnTo>
                <a:lnTo>
                  <a:pt x="0" y="2801278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1226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281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>
          <p15:clr>
            <a:srgbClr val="FBAE40"/>
          </p15:clr>
        </p15:guide>
        <p15:guide id="2" pos="738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4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92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45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43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>
          <p15:clr>
            <a:srgbClr val="FBAE40"/>
          </p15:clr>
        </p15:guide>
        <p15:guide id="2" pos="294">
          <p15:clr>
            <a:srgbClr val="FBAE40"/>
          </p15:clr>
        </p15:guide>
        <p15:guide id="3" pos="7385">
          <p15:clr>
            <a:srgbClr val="FBAE40"/>
          </p15:clr>
        </p15:guide>
        <p15:guide id="4" orient="horz" pos="354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PK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2678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10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504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4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617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61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7821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bg1"/>
              </a:buClr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bg1"/>
              </a:buClr>
              <a:buFont typeface="Roboto" panose="02000000000000000000" pitchFamily="2" charset="0"/>
              <a:buChar char="–"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392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Two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909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19" y="1431612"/>
            <a:ext cx="7088215" cy="5426388"/>
          </a:xfrm>
          <a:custGeom>
            <a:avLst/>
            <a:gdLst>
              <a:gd name="connsiteX0" fmla="*/ 5417120 w 7088215"/>
              <a:gd name="connsiteY0" fmla="*/ 0 h 5426388"/>
              <a:gd name="connsiteX1" fmla="*/ 7088215 w 7088215"/>
              <a:gd name="connsiteY1" fmla="*/ 1671095 h 5426388"/>
              <a:gd name="connsiteX2" fmla="*/ 3332921 w 7088215"/>
              <a:gd name="connsiteY2" fmla="*/ 5426388 h 5426388"/>
              <a:gd name="connsiteX3" fmla="*/ 0 w 7088215"/>
              <a:gd name="connsiteY3" fmla="*/ 5426388 h 5426388"/>
              <a:gd name="connsiteX4" fmla="*/ 0 w 7088215"/>
              <a:gd name="connsiteY4" fmla="*/ 5417119 h 54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215" h="5426388">
                <a:moveTo>
                  <a:pt x="5417120" y="0"/>
                </a:moveTo>
                <a:lnTo>
                  <a:pt x="7088215" y="1671095"/>
                </a:lnTo>
                <a:lnTo>
                  <a:pt x="3332921" y="5426388"/>
                </a:lnTo>
                <a:lnTo>
                  <a:pt x="0" y="5426388"/>
                </a:lnTo>
                <a:lnTo>
                  <a:pt x="0" y="5417119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lIns="1548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2" y="1"/>
            <a:ext cx="6095999" cy="5857461"/>
          </a:xfrm>
          <a:custGeom>
            <a:avLst/>
            <a:gdLst>
              <a:gd name="connsiteX0" fmla="*/ 4186365 w 6095999"/>
              <a:gd name="connsiteY0" fmla="*/ 0 h 5857461"/>
              <a:gd name="connsiteX1" fmla="*/ 6095999 w 6095999"/>
              <a:gd name="connsiteY1" fmla="*/ 0 h 5857461"/>
              <a:gd name="connsiteX2" fmla="*/ 6095999 w 6095999"/>
              <a:gd name="connsiteY2" fmla="*/ 1432556 h 5857461"/>
              <a:gd name="connsiteX3" fmla="*/ 1671095 w 6095999"/>
              <a:gd name="connsiteY3" fmla="*/ 5857461 h 5857461"/>
              <a:gd name="connsiteX4" fmla="*/ 0 w 6095999"/>
              <a:gd name="connsiteY4" fmla="*/ 4186366 h 58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57461">
                <a:moveTo>
                  <a:pt x="4186365" y="0"/>
                </a:moveTo>
                <a:lnTo>
                  <a:pt x="6095999" y="0"/>
                </a:lnTo>
                <a:lnTo>
                  <a:pt x="6095999" y="1432556"/>
                </a:lnTo>
                <a:lnTo>
                  <a:pt x="1671095" y="5857461"/>
                </a:lnTo>
                <a:lnTo>
                  <a:pt x="0" y="418636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1037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2 Diagonal Three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020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342550" y="1162954"/>
            <a:ext cx="5818220" cy="5695047"/>
          </a:xfrm>
          <a:custGeom>
            <a:avLst/>
            <a:gdLst>
              <a:gd name="connsiteX0" fmla="*/ 4231290 w 5818220"/>
              <a:gd name="connsiteY0" fmla="*/ 0 h 5695047"/>
              <a:gd name="connsiteX1" fmla="*/ 5818220 w 5818220"/>
              <a:gd name="connsiteY1" fmla="*/ 1586930 h 5695047"/>
              <a:gd name="connsiteX2" fmla="*/ 1710102 w 5818220"/>
              <a:gd name="connsiteY2" fmla="*/ 5695047 h 5695047"/>
              <a:gd name="connsiteX3" fmla="*/ 1463756 w 5818220"/>
              <a:gd name="connsiteY3" fmla="*/ 5695047 h 5695047"/>
              <a:gd name="connsiteX4" fmla="*/ 0 w 5818220"/>
              <a:gd name="connsiteY4" fmla="*/ 4231291 h 56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20" h="5695047">
                <a:moveTo>
                  <a:pt x="4231290" y="0"/>
                </a:moveTo>
                <a:lnTo>
                  <a:pt x="5818220" y="1586930"/>
                </a:lnTo>
                <a:lnTo>
                  <a:pt x="1710102" y="5695047"/>
                </a:lnTo>
                <a:lnTo>
                  <a:pt x="1463756" y="5695047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4194809" y="476656"/>
            <a:ext cx="5818219" cy="5818220"/>
          </a:xfrm>
          <a:custGeom>
            <a:avLst/>
            <a:gdLst>
              <a:gd name="connsiteX0" fmla="*/ 4231290 w 5818219"/>
              <a:gd name="connsiteY0" fmla="*/ 0 h 5818220"/>
              <a:gd name="connsiteX1" fmla="*/ 5818219 w 5818219"/>
              <a:gd name="connsiteY1" fmla="*/ 1586930 h 5818220"/>
              <a:gd name="connsiteX2" fmla="*/ 1586929 w 5818219"/>
              <a:gd name="connsiteY2" fmla="*/ 5818220 h 5818220"/>
              <a:gd name="connsiteX3" fmla="*/ 0 w 5818219"/>
              <a:gd name="connsiteY3" fmla="*/ 4231291 h 58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219" h="5818220">
                <a:moveTo>
                  <a:pt x="4231290" y="0"/>
                </a:moveTo>
                <a:lnTo>
                  <a:pt x="5818219" y="1586930"/>
                </a:lnTo>
                <a:lnTo>
                  <a:pt x="1586929" y="5818220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8126729" y="1"/>
            <a:ext cx="4065270" cy="5537899"/>
          </a:xfrm>
          <a:custGeom>
            <a:avLst/>
            <a:gdLst>
              <a:gd name="connsiteX0" fmla="*/ 3950969 w 4065270"/>
              <a:gd name="connsiteY0" fmla="*/ 0 h 5537899"/>
              <a:gd name="connsiteX1" fmla="*/ 4065270 w 4065270"/>
              <a:gd name="connsiteY1" fmla="*/ 0 h 5537899"/>
              <a:gd name="connsiteX2" fmla="*/ 4065270 w 4065270"/>
              <a:gd name="connsiteY2" fmla="*/ 3059558 h 5537899"/>
              <a:gd name="connsiteX3" fmla="*/ 1586929 w 4065270"/>
              <a:gd name="connsiteY3" fmla="*/ 5537899 h 5537899"/>
              <a:gd name="connsiteX4" fmla="*/ 0 w 4065270"/>
              <a:gd name="connsiteY4" fmla="*/ 3950970 h 5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70" h="5537899">
                <a:moveTo>
                  <a:pt x="3950969" y="0"/>
                </a:moveTo>
                <a:lnTo>
                  <a:pt x="4065270" y="0"/>
                </a:lnTo>
                <a:lnTo>
                  <a:pt x="4065270" y="3059558"/>
                </a:lnTo>
                <a:lnTo>
                  <a:pt x="1586929" y="5537899"/>
                </a:lnTo>
                <a:lnTo>
                  <a:pt x="0" y="395097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624985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25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El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941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74182" y="115128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174182" y="361742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8744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092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7364109" y="611999"/>
            <a:ext cx="435799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4109" y="2085974"/>
            <a:ext cx="4357991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384">
          <p15:clr>
            <a:srgbClr val="FBAE40"/>
          </p15:clr>
        </p15:guide>
        <p15:guide id="1" orient="horz" pos="3900">
          <p15:clr>
            <a:srgbClr val="FBAE40"/>
          </p15:clr>
        </p15:guide>
        <p15:guide id="2" orient="horz" pos="1314">
          <p15:clr>
            <a:srgbClr val="FBAE40"/>
          </p15:clr>
        </p15:guide>
        <p15:guide id="3" pos="463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40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8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250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8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ny Port Komunikacyjny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8833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50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2360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449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6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096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9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034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0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969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72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9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763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3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8782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8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1089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6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168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24175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>
          <p15:clr>
            <a:srgbClr val="FBAE40"/>
          </p15:clr>
        </p15:guide>
        <p15:guide id="2" pos="294">
          <p15:clr>
            <a:srgbClr val="FBAE40"/>
          </p15:clr>
        </p15:guide>
        <p15:guide id="3" pos="7384">
          <p15:clr>
            <a:srgbClr val="FBAE40"/>
          </p15:clr>
        </p15:guide>
        <p15:guide id="4" orient="horz" pos="39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oleObject" Target="../embeddings/oleObject21.bin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tags" Target="../tags/tag4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vmlDrawing" Target="../drawings/vmlDrawing2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oleObject" Target="../embeddings/oleObject56.bin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tags" Target="../tags/tag126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vmlDrawing" Target="../drawings/vmlDrawing56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oleObject" Target="../embeddings/oleObject90.bin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tags" Target="../tags/tag20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vmlDrawing" Target="../drawings/vmlDrawing90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vmlDrawing" Target="../drawings/vmlDrawing124.v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oleObject" Target="../embeddings/oleObject124.bin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tags" Target="../tags/tag2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255869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3" imgW="592" imgH="591" progId="TCLayout.ActiveDocument.1">
                  <p:embed/>
                </p:oleObj>
              </mc:Choice>
              <mc:Fallback>
                <p:oleObj name="think-cell Slide" r:id="rId23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5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29" r:id="rId2"/>
    <p:sldLayoutId id="2147485178" r:id="rId3"/>
    <p:sldLayoutId id="2147485220" r:id="rId4"/>
    <p:sldLayoutId id="2147485224" r:id="rId5"/>
    <p:sldLayoutId id="2147485225" r:id="rId6"/>
    <p:sldLayoutId id="2147485206" r:id="rId7"/>
    <p:sldLayoutId id="2147485207" r:id="rId8"/>
    <p:sldLayoutId id="2147485231" r:id="rId9"/>
    <p:sldLayoutId id="2147485208" r:id="rId10"/>
    <p:sldLayoutId id="2147485209" r:id="rId11"/>
    <p:sldLayoutId id="2147485222" r:id="rId12"/>
    <p:sldLayoutId id="2147485232" r:id="rId13"/>
    <p:sldLayoutId id="2147485233" r:id="rId14"/>
    <p:sldLayoutId id="2147485193" r:id="rId15"/>
    <p:sldLayoutId id="2147485234" r:id="rId16"/>
    <p:sldLayoutId id="2147485385" r:id="rId17"/>
    <p:sldLayoutId id="2147485389" r:id="rId18"/>
    <p:sldLayoutId id="214748539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10773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39" imgW="592" imgH="591" progId="TCLayout.ActiveDocument.1">
                  <p:embed/>
                </p:oleObj>
              </mc:Choice>
              <mc:Fallback>
                <p:oleObj name="think-cell Slide" r:id="rId39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8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  <p:sldLayoutId id="2147485259" r:id="rId12"/>
    <p:sldLayoutId id="2147485260" r:id="rId13"/>
    <p:sldLayoutId id="2147485261" r:id="rId14"/>
    <p:sldLayoutId id="2147485262" r:id="rId15"/>
    <p:sldLayoutId id="2147485263" r:id="rId16"/>
    <p:sldLayoutId id="2147485264" r:id="rId17"/>
    <p:sldLayoutId id="2147485265" r:id="rId18"/>
    <p:sldLayoutId id="2147485266" r:id="rId19"/>
    <p:sldLayoutId id="2147485267" r:id="rId20"/>
    <p:sldLayoutId id="2147485268" r:id="rId21"/>
    <p:sldLayoutId id="2147485269" r:id="rId22"/>
    <p:sldLayoutId id="2147485270" r:id="rId23"/>
    <p:sldLayoutId id="2147485271" r:id="rId24"/>
    <p:sldLayoutId id="2147485272" r:id="rId25"/>
    <p:sldLayoutId id="2147485273" r:id="rId26"/>
    <p:sldLayoutId id="2147485274" r:id="rId27"/>
    <p:sldLayoutId id="2147485275" r:id="rId28"/>
    <p:sldLayoutId id="2147485276" r:id="rId29"/>
    <p:sldLayoutId id="2147485277" r:id="rId30"/>
    <p:sldLayoutId id="2147485278" r:id="rId31"/>
    <p:sldLayoutId id="2147485279" r:id="rId32"/>
    <p:sldLayoutId id="2147485280" r:id="rId33"/>
    <p:sldLayoutId id="2147485281" r:id="rId34"/>
    <p:sldLayoutId id="2147485391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099081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32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  <p:sldLayoutId id="2147485294" r:id="rId12"/>
    <p:sldLayoutId id="2147485295" r:id="rId13"/>
    <p:sldLayoutId id="2147485296" r:id="rId14"/>
    <p:sldLayoutId id="2147485297" r:id="rId15"/>
    <p:sldLayoutId id="2147485298" r:id="rId16"/>
    <p:sldLayoutId id="2147485299" r:id="rId17"/>
    <p:sldLayoutId id="2147485300" r:id="rId18"/>
    <p:sldLayoutId id="2147485301" r:id="rId19"/>
    <p:sldLayoutId id="2147485302" r:id="rId20"/>
    <p:sldLayoutId id="2147485303" r:id="rId21"/>
    <p:sldLayoutId id="2147485304" r:id="rId22"/>
    <p:sldLayoutId id="2147485305" r:id="rId23"/>
    <p:sldLayoutId id="2147485306" r:id="rId24"/>
    <p:sldLayoutId id="2147485307" r:id="rId25"/>
    <p:sldLayoutId id="2147485308" r:id="rId26"/>
    <p:sldLayoutId id="2147485309" r:id="rId27"/>
    <p:sldLayoutId id="2147485310" r:id="rId28"/>
    <p:sldLayoutId id="2147485311" r:id="rId29"/>
    <p:sldLayoutId id="2147485312" r:id="rId30"/>
    <p:sldLayoutId id="2147485313" r:id="rId31"/>
    <p:sldLayoutId id="2147485314" r:id="rId32"/>
    <p:sldLayoutId id="214748531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900115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8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  <p:sldLayoutId id="2147485326" r:id="rId9"/>
    <p:sldLayoutId id="2147485327" r:id="rId10"/>
    <p:sldLayoutId id="2147485328" r:id="rId11"/>
    <p:sldLayoutId id="2147485329" r:id="rId12"/>
    <p:sldLayoutId id="2147485330" r:id="rId13"/>
    <p:sldLayoutId id="2147485331" r:id="rId14"/>
    <p:sldLayoutId id="2147485332" r:id="rId15"/>
    <p:sldLayoutId id="2147485333" r:id="rId16"/>
    <p:sldLayoutId id="2147485334" r:id="rId17"/>
    <p:sldLayoutId id="2147485335" r:id="rId18"/>
    <p:sldLayoutId id="2147485336" r:id="rId19"/>
    <p:sldLayoutId id="2147485337" r:id="rId20"/>
    <p:sldLayoutId id="2147485338" r:id="rId21"/>
    <p:sldLayoutId id="2147485339" r:id="rId22"/>
    <p:sldLayoutId id="2147485340" r:id="rId23"/>
    <p:sldLayoutId id="2147485341" r:id="rId24"/>
    <p:sldLayoutId id="2147485342" r:id="rId25"/>
    <p:sldLayoutId id="2147485343" r:id="rId26"/>
    <p:sldLayoutId id="2147485344" r:id="rId27"/>
    <p:sldLayoutId id="2147485345" r:id="rId28"/>
    <p:sldLayoutId id="2147485346" r:id="rId29"/>
    <p:sldLayoutId id="2147485347" r:id="rId30"/>
    <p:sldLayoutId id="2147485348" r:id="rId31"/>
    <p:sldLayoutId id="2147485349" r:id="rId32"/>
    <p:sldLayoutId id="214748535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155145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think-cell Slide" r:id="rId36" imgW="592" imgH="591" progId="TCLayout.ActiveDocument.1">
                  <p:embed/>
                </p:oleObj>
              </mc:Choice>
              <mc:Fallback>
                <p:oleObj name="think-cell Slide" r:id="rId36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8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6" r:id="rId15"/>
    <p:sldLayoutId id="2147485367" r:id="rId16"/>
    <p:sldLayoutId id="2147485368" r:id="rId17"/>
    <p:sldLayoutId id="2147485369" r:id="rId18"/>
    <p:sldLayoutId id="2147485370" r:id="rId19"/>
    <p:sldLayoutId id="2147485371" r:id="rId20"/>
    <p:sldLayoutId id="2147485372" r:id="rId21"/>
    <p:sldLayoutId id="2147485373" r:id="rId22"/>
    <p:sldLayoutId id="2147485374" r:id="rId23"/>
    <p:sldLayoutId id="2147485375" r:id="rId24"/>
    <p:sldLayoutId id="2147485376" r:id="rId25"/>
    <p:sldLayoutId id="2147485377" r:id="rId26"/>
    <p:sldLayoutId id="2147485378" r:id="rId27"/>
    <p:sldLayoutId id="2147485379" r:id="rId28"/>
    <p:sldLayoutId id="2147485380" r:id="rId29"/>
    <p:sldLayoutId id="2147485381" r:id="rId30"/>
    <p:sldLayoutId id="2147485382" r:id="rId31"/>
    <p:sldLayoutId id="214748538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365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66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nae6WajABzc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hyperlink" Target="mailto:kdp.ksiazwlkp-poznan@cpk.p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zewnętrzne, budynek, tor, pociąg&#10;&#10;Opis wygenerowany automatycznie">
            <a:extLst>
              <a:ext uri="{FF2B5EF4-FFF2-40B4-BE49-F238E27FC236}">
                <a16:creationId xmlns:a16="http://schemas.microsoft.com/office/drawing/2014/main" xmlns="" id="{E9FCDEBD-5269-497B-B997-027C21FD7F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19679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6311" y="1882212"/>
            <a:ext cx="5732206" cy="3032587"/>
          </a:xfrm>
        </p:spPr>
        <p:txBody>
          <a:bodyPr/>
          <a:lstStyle/>
          <a:p>
            <a:r>
              <a:rPr lang="pl-PL" sz="3600" dirty="0">
                <a:solidFill>
                  <a:srgbClr val="BDE2F8"/>
                </a:solidFill>
                <a:latin typeface="+mj-lt"/>
              </a:rPr>
              <a:t>SPOTKANIA INFORMACYJNO-KONSULTACYJNE W GMINACH</a:t>
            </a:r>
            <a:r>
              <a:rPr lang="pl-PL" sz="6600" b="1" dirty="0">
                <a:solidFill>
                  <a:srgbClr val="FFDD58"/>
                </a:solidFill>
                <a:latin typeface="+mj-lt"/>
              </a:rPr>
              <a:t/>
            </a:r>
            <a:br>
              <a:rPr lang="pl-PL" sz="6600" b="1" dirty="0">
                <a:solidFill>
                  <a:srgbClr val="FFDD58"/>
                </a:solidFill>
                <a:latin typeface="+mj-lt"/>
              </a:rPr>
            </a:br>
            <a:r>
              <a:rPr lang="pl-PL" sz="3600" dirty="0">
                <a:latin typeface="+mj-lt"/>
              </a:rPr>
              <a:t>Program kolejowy CPK</a:t>
            </a:r>
            <a:r>
              <a:rPr lang="pl-PL" sz="4400" dirty="0">
                <a:latin typeface="+mj-lt"/>
              </a:rPr>
              <a:t/>
            </a:r>
            <a:br>
              <a:rPr lang="pl-PL" sz="44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6311" y="4677850"/>
            <a:ext cx="5560179" cy="1014362"/>
          </a:xfrm>
        </p:spPr>
        <p:txBody>
          <a:bodyPr lIns="0" tIns="0" rIns="0" bIns="0" anchor="t"/>
          <a:lstStyle/>
          <a:p>
            <a:r>
              <a:rPr lang="pl-PL" dirty="0">
                <a:solidFill>
                  <a:schemeClr val="bg1"/>
                </a:solidFill>
              </a:rPr>
              <a:t>Budowa linii Kolei Dużych Prędkości  Warszawa - Łódź - Sieradz – Wrocław/Poznań, odcinek </a:t>
            </a:r>
            <a:r>
              <a:rPr lang="pl-PL" sz="2400" b="1" dirty="0">
                <a:solidFill>
                  <a:srgbClr val="FF0000"/>
                </a:solidFill>
              </a:rPr>
              <a:t>Książ Wielkopolski - Poznań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16311" y="5692213"/>
            <a:ext cx="5327239" cy="256304"/>
          </a:xfrm>
        </p:spPr>
        <p:txBody>
          <a:bodyPr lIns="0" tIns="0" rIns="0" bIns="0" anchor="t"/>
          <a:lstStyle/>
          <a:p>
            <a:r>
              <a:rPr lang="pl-PL"/>
              <a:t>Poznań, 25 sierpnia 2021 r.</a:t>
            </a:r>
            <a:endParaRPr lang="en-US">
              <a:cs typeface="Calibri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3930010-9A2D-4090-86D0-933CAB7FFA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11" y="6308797"/>
            <a:ext cx="2984260" cy="3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2315" y="4549628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6100" y="4549627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8550" y="4545689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7986" y="4554689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AEFC26-392E-4F62-91A2-E427970C15A8}"/>
              </a:ext>
            </a:extLst>
          </p:cNvPr>
          <p:cNvSpPr txBox="1"/>
          <p:nvPr/>
        </p:nvSpPr>
        <p:spPr>
          <a:xfrm>
            <a:off x="1081088" y="914400"/>
            <a:ext cx="779740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600" b="1">
                <a:solidFill>
                  <a:srgbClr val="002A4E"/>
                </a:solidFill>
                <a:cs typeface="Segoe UI"/>
              </a:rPr>
              <a:t>Lokalne konsultacje </a:t>
            </a:r>
            <a:r>
              <a:rPr lang="pl-PL" sz="1600">
                <a:solidFill>
                  <a:srgbClr val="13335A"/>
                </a:solidFill>
                <a:cs typeface="Segoe UI"/>
              </a:rPr>
              <a:t>społeczne z udziałem mieszkańców i samorządów lokalnych</a:t>
            </a:r>
            <a:r>
              <a:rPr lang="en-US" sz="1600">
                <a:cs typeface="Segoe UI"/>
              </a:rPr>
              <a:t>​</a:t>
            </a:r>
          </a:p>
          <a:p>
            <a:pPr algn="just"/>
            <a:r>
              <a:rPr lang="pl-PL" sz="1600">
                <a:solidFill>
                  <a:srgbClr val="002A4E"/>
                </a:solidFill>
                <a:cs typeface="Segoe UI"/>
              </a:rPr>
              <a:t>Zakres:</a:t>
            </a:r>
            <a:r>
              <a:rPr lang="pl-PL" sz="1600">
                <a:solidFill>
                  <a:srgbClr val="7F7F7F"/>
                </a:solidFill>
                <a:cs typeface="Segoe UI"/>
              </a:rPr>
              <a:t> Bezpośredni kontakt z mieszkańcami,  jednostkami samorządu terytorialnego w trakcie prowadzenia szczegółowych prac studialnych i koncepcyjnych, na których bezpośrednio będzie oddziaływać przedsięwzięcie. Wypracowanie ostatecznej propozycji wariantu inwestorskiego dla rozwiązań na poziomie lokalnym (np. uzupełnienie układów drogowo-ulicznych, preferencje mieszkańców dot. urządzeń ochrony środowiska przed hałasem).</a:t>
            </a:r>
          </a:p>
        </p:txBody>
      </p:sp>
      <p:sp>
        <p:nvSpPr>
          <p:cNvPr id="75" name="NumberBall">
            <a:extLst>
              <a:ext uri="{FF2B5EF4-FFF2-40B4-BE49-F238E27FC236}">
                <a16:creationId xmlns:a16="http://schemas.microsoft.com/office/drawing/2014/main" xmlns="" id="{8EFDB611-37E1-4121-98D1-62E8A89DB1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197" y="912653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42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1460" y="4552560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5245" y="4552559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7695" y="4548621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7986" y="4553335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F387C2-5D2D-4820-A71C-4A954A69D95B}"/>
              </a:ext>
            </a:extLst>
          </p:cNvPr>
          <p:cNvSpPr txBox="1"/>
          <p:nvPr/>
        </p:nvSpPr>
        <p:spPr>
          <a:xfrm>
            <a:off x="1069181" y="985838"/>
            <a:ext cx="77378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>
                <a:solidFill>
                  <a:srgbClr val="002A4E"/>
                </a:solidFill>
                <a:cs typeface="Segoe UI"/>
              </a:rPr>
              <a:t>Postępowanie w sprawie wydania decyzji o środowiskowych uwarunkowaniach</a:t>
            </a:r>
            <a:r>
              <a:rPr lang="pl-PL">
                <a:solidFill>
                  <a:srgbClr val="FFC000"/>
                </a:solidFill>
                <a:latin typeface="Picadilly Bold"/>
                <a:cs typeface="Segoe UI"/>
              </a:rPr>
              <a:t> </a:t>
            </a:r>
            <a:r>
              <a:rPr lang="en-US">
                <a:latin typeface="Picadilly Bold"/>
                <a:cs typeface="Segoe UI"/>
              </a:rPr>
              <a:t>​</a:t>
            </a:r>
            <a:r>
              <a:rPr lang="pl-PL">
                <a:solidFill>
                  <a:srgbClr val="13335A"/>
                </a:solidFill>
                <a:cs typeface="Segoe UI"/>
              </a:rPr>
              <a:t>z udziałem społeczeństwa</a:t>
            </a:r>
            <a:r>
              <a:rPr lang="en-US">
                <a:cs typeface="Segoe UI"/>
              </a:rPr>
              <a:t>​</a:t>
            </a:r>
          </a:p>
          <a:p>
            <a:pPr algn="just"/>
            <a:r>
              <a:rPr lang="pl-PL">
                <a:solidFill>
                  <a:srgbClr val="002A4E"/>
                </a:solidFill>
                <a:cs typeface="Segoe UI"/>
              </a:rPr>
              <a:t>Zakres: </a:t>
            </a:r>
            <a:r>
              <a:rPr lang="pl-PL">
                <a:solidFill>
                  <a:srgbClr val="7F7F7F"/>
                </a:solidFill>
                <a:cs typeface="Segoe UI"/>
              </a:rPr>
              <a:t>Określenie ram środowiskowych realizacji przedsięwzięcia, wybór wariantu. Warunki </a:t>
            </a:r>
            <a:r>
              <a:rPr lang="en-US">
                <a:cs typeface="Segoe UI"/>
              </a:rPr>
              <a:t>​</a:t>
            </a:r>
            <a:r>
              <a:rPr lang="pl-PL">
                <a:solidFill>
                  <a:srgbClr val="7F7F7F"/>
                </a:solidFill>
                <a:cs typeface="Segoe UI"/>
              </a:rPr>
              <a:t>i rozstrzygnięcia zawarte w decyzji o środowiskowych uwarunkowaniach (DŚU) będą stanowiły podstawy do realizacji prac projektowych.</a:t>
            </a:r>
          </a:p>
        </p:txBody>
      </p:sp>
      <p:sp>
        <p:nvSpPr>
          <p:cNvPr id="47" name="NumberBall">
            <a:extLst>
              <a:ext uri="{FF2B5EF4-FFF2-40B4-BE49-F238E27FC236}">
                <a16:creationId xmlns:a16="http://schemas.microsoft.com/office/drawing/2014/main" xmlns="" id="{BE35C99C-7782-4366-8F8E-688637B68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3919" y="100214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3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8830" y="4537225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2615" y="4537224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5065" y="4533286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5374" y="45552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A6FE37-90B1-492A-AF18-044198D7F608}"/>
              </a:ext>
            </a:extLst>
          </p:cNvPr>
          <p:cNvSpPr txBox="1"/>
          <p:nvPr/>
        </p:nvSpPr>
        <p:spPr>
          <a:xfrm>
            <a:off x="1201530" y="1047116"/>
            <a:ext cx="7469980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700" b="1">
                <a:solidFill>
                  <a:srgbClr val="002A4E"/>
                </a:solidFill>
                <a:cs typeface="Segoe UI"/>
              </a:rPr>
              <a:t>Postępowanie w sprawie wydania decyzji o ustaleniu lokalizacji linii kolejowej </a:t>
            </a:r>
            <a:r>
              <a:rPr lang="en-US" sz="1700">
                <a:cs typeface="Segoe UI"/>
              </a:rPr>
              <a:t>​</a:t>
            </a:r>
            <a:br>
              <a:rPr lang="en-US" sz="1700">
                <a:cs typeface="Segoe UI"/>
              </a:rPr>
            </a:br>
            <a:r>
              <a:rPr lang="pl-PL" sz="1700">
                <a:solidFill>
                  <a:srgbClr val="13335A"/>
                </a:solidFill>
                <a:cs typeface="Segoe UI"/>
              </a:rPr>
              <a:t>z udziałem właścicieli i użytkowników wieczystych nieruchomości niezbędnych do realizacji inwestycji</a:t>
            </a:r>
            <a:r>
              <a:rPr lang="en-US" sz="1700">
                <a:cs typeface="Segoe UI"/>
              </a:rPr>
              <a:t>​</a:t>
            </a:r>
          </a:p>
          <a:p>
            <a:pPr algn="just"/>
            <a:r>
              <a:rPr lang="pl-PL" sz="1700">
                <a:solidFill>
                  <a:srgbClr val="002A4E"/>
                </a:solidFill>
                <a:cs typeface="Segoe UI"/>
              </a:rPr>
              <a:t>Zakres: </a:t>
            </a:r>
            <a:r>
              <a:rPr lang="pl-PL" sz="1700">
                <a:solidFill>
                  <a:srgbClr val="7F7F7F"/>
                </a:solidFill>
                <a:cs typeface="Segoe UI"/>
              </a:rPr>
              <a:t>Udział właścicieli i użytkowników wieczystych nieruchomości niezbędnych do realizacji inwestycji na zasadach strony w celu ochrony ich interesu prawnego. </a:t>
            </a:r>
          </a:p>
        </p:txBody>
      </p:sp>
      <p:sp>
        <p:nvSpPr>
          <p:cNvPr id="75" name="NumberBall">
            <a:extLst>
              <a:ext uri="{FF2B5EF4-FFF2-40B4-BE49-F238E27FC236}">
                <a16:creationId xmlns:a16="http://schemas.microsoft.com/office/drawing/2014/main" xmlns="" id="{5345FB18-6556-4764-813A-42480D6FAC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6725" y="1079539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2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85B1837-D4C2-4AC9-9F4C-E207B190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46" y="2985800"/>
            <a:ext cx="4122600" cy="1772793"/>
          </a:xfrm>
        </p:spPr>
        <p:txBody>
          <a:bodyPr/>
          <a:lstStyle/>
          <a:p>
            <a:r>
              <a:rPr lang="pl-PL" sz="3200"/>
              <a:t>Strategiczne Studium Lokalizacyjne</a:t>
            </a:r>
            <a:r>
              <a:rPr lang="pl-PL" sz="3200">
                <a:cs typeface="Calibri"/>
              </a:rPr>
              <a:t/>
            </a:r>
            <a:br>
              <a:rPr lang="pl-PL" sz="3200">
                <a:cs typeface="Calibri"/>
              </a:rPr>
            </a:br>
            <a:r>
              <a:rPr lang="pl-PL" sz="3200">
                <a:cs typeface="Calibri"/>
              </a:rPr>
              <a:t/>
            </a:r>
            <a:br>
              <a:rPr lang="pl-PL" sz="3200">
                <a:cs typeface="Calibri"/>
              </a:rPr>
            </a:br>
            <a:r>
              <a:rPr lang="pl-PL" sz="3200"/>
              <a:t>www.cpk.pl</a:t>
            </a:r>
            <a:endParaRPr lang="pl-PL" sz="3200">
              <a:cs typeface="Calibri"/>
            </a:endParaRPr>
          </a:p>
        </p:txBody>
      </p:sp>
      <p:pic>
        <p:nvPicPr>
          <p:cNvPr id="8" name="Obraz 8" descr="Obraz zawierający tekst, kilka&#10;&#10;Opis wygenerowany automatycznie">
            <a:extLst>
              <a:ext uri="{FF2B5EF4-FFF2-40B4-BE49-F238E27FC236}">
                <a16:creationId xmlns:a16="http://schemas.microsoft.com/office/drawing/2014/main" xmlns="" id="{49740F78-1ECD-447A-B416-51A032E6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65" y="57529"/>
            <a:ext cx="4708938" cy="64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1ABB69D-A29F-4771-A124-F3D930E7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Uwarunkowania</a:t>
            </a:r>
            <a:br>
              <a:rPr lang="pl-PL"/>
            </a:br>
            <a:r>
              <a:rPr lang="pl-PL">
                <a:cs typeface="Calibri"/>
              </a:rPr>
              <a:t>projektowe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98ABBE2-55C7-47E4-B690-C82DB8C5B7E5}"/>
              </a:ext>
            </a:extLst>
          </p:cNvPr>
          <p:cNvSpPr txBox="1"/>
          <p:nvPr/>
        </p:nvSpPr>
        <p:spPr>
          <a:xfrm>
            <a:off x="3673473" y="744277"/>
            <a:ext cx="8039856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Koncepcja CPK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Potencjał przewozowy danego obszaru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Środowisko naturalne </a:t>
            </a:r>
            <a:r>
              <a:rPr lang="pl-PL" sz="1400">
                <a:solidFill>
                  <a:srgbClr val="002A4E"/>
                </a:solidFill>
              </a:rPr>
              <a:t>(parki narodowe, rezerwaty, natura 2000, pomniki przyrody....)</a:t>
            </a:r>
            <a:endParaRPr lang="pl-PL" sz="1400">
              <a:solidFill>
                <a:srgbClr val="002A4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Zagospodarowanie terenu </a:t>
            </a:r>
            <a:r>
              <a:rPr lang="pl-PL" sz="1400">
                <a:solidFill>
                  <a:srgbClr val="002A4E"/>
                </a:solidFill>
              </a:rPr>
              <a:t>(ist</a:t>
            </a:r>
            <a:r>
              <a:rPr lang="pl-PL" sz="1400">
                <a:solidFill>
                  <a:srgbClr val="002A4E"/>
                </a:solidFill>
                <a:ea typeface="+mn-lt"/>
                <a:cs typeface="+mn-lt"/>
              </a:rPr>
              <a:t>niejąca zabudowa, sieć drogowa, kolejowa, energetyczna...)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Ukształtowanie terenu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Zabytki nieruchome i archeologiczne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Strefy ochrony ujęć wód podziemnych i powierzchniowych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Lokalizacja złóż kopalin, obszarów i terenów górniczych oraz szkód górniczych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Lokalizacja terenów zagrożonych powodziami lub podtopieniami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Lokalizacja terenów zagrożonych ruchami masowymi ziemi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Uwagi zgłoszone na etapie Strategicznego Studium Lokalizacyjnego</a:t>
            </a:r>
          </a:p>
          <a:p>
            <a:pPr marL="285750" indent="-285750">
              <a:lnSpc>
                <a:spcPct val="15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Warunki techniczne projektowania linii kolejowych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38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4692BA-79FA-4F9A-816B-220EB843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Parametry projektowe</a:t>
            </a:r>
            <a:br>
              <a:rPr lang="pl-PL"/>
            </a:br>
            <a:r>
              <a:rPr lang="pl-PL">
                <a:cs typeface="Calibri"/>
              </a:rPr>
              <a:t>linii KDP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E8D567F-2BDA-4041-A86E-1F10E5DA23DF}"/>
              </a:ext>
            </a:extLst>
          </p:cNvPr>
          <p:cNvSpPr txBox="1"/>
          <p:nvPr/>
        </p:nvSpPr>
        <p:spPr>
          <a:xfrm>
            <a:off x="4711635" y="1351508"/>
            <a:ext cx="5141626" cy="387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200">
                <a:solidFill>
                  <a:srgbClr val="002A4E"/>
                </a:solidFill>
              </a:rPr>
              <a:t>Przyjęte założenia projektowe: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Prędkość eksploatacyjna 250 km/h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Prędkość projektowa 350 km/h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Zasilanie 25 </a:t>
            </a:r>
            <a:r>
              <a:rPr lang="pl-PL" err="1">
                <a:solidFill>
                  <a:srgbClr val="002A4E"/>
                </a:solidFill>
              </a:rPr>
              <a:t>kV</a:t>
            </a:r>
            <a:r>
              <a:rPr lang="pl-PL">
                <a:solidFill>
                  <a:srgbClr val="002A4E"/>
                </a:solidFill>
              </a:rPr>
              <a:t> 50Hz prąd zmienny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>
              <a:solidFill>
                <a:srgbClr val="002A4E"/>
              </a:solidFill>
            </a:endParaRPr>
          </a:p>
          <a:p>
            <a:r>
              <a:rPr lang="pl-PL" sz="2200">
                <a:solidFill>
                  <a:srgbClr val="002A4E"/>
                </a:solidFill>
                <a:ea typeface="+mn-lt"/>
                <a:cs typeface="+mn-lt"/>
              </a:rPr>
              <a:t>Zasadnicze parametry linii w </a:t>
            </a:r>
            <a:r>
              <a:rPr lang="pl-PL" sz="2200">
                <a:solidFill>
                  <a:srgbClr val="002A4E"/>
                </a:solidFill>
              </a:rPr>
              <a:t>planie:</a:t>
            </a:r>
            <a:endParaRPr lang="pl-PL" sz="2200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Promień łuku poziomego R=9000 m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Wartość przechyłki D=110 mm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Długość krzywej przejściowej L=400 m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Minimalna długość elementu poziomego 240 m</a:t>
            </a:r>
            <a:endParaRPr lang="pl-PL">
              <a:solidFill>
                <a:srgbClr val="002A4E"/>
              </a:solidFill>
              <a:cs typeface="Calibri"/>
            </a:endParaRPr>
          </a:p>
          <a:p>
            <a:endParaRPr lang="pl-PL">
              <a:solidFill>
                <a:srgbClr val="002A4E"/>
              </a:solidFill>
            </a:endParaRPr>
          </a:p>
          <a:p>
            <a:r>
              <a:rPr lang="pl-PL" sz="2200">
                <a:solidFill>
                  <a:srgbClr val="002A4E"/>
                </a:solidFill>
              </a:rPr>
              <a:t>Zasadnicze parametry linii w profilu:</a:t>
            </a:r>
            <a:endParaRPr lang="pl-PL" sz="2200">
              <a:solidFill>
                <a:srgbClr val="002A4E"/>
              </a:solidFill>
              <a:cs typeface="Calibri"/>
            </a:endParaRP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>
                <a:solidFill>
                  <a:srgbClr val="002A4E"/>
                </a:solidFill>
              </a:rPr>
              <a:t>Minimalny promień łuku pionowego </a:t>
            </a:r>
            <a:r>
              <a:rPr lang="pl-PL" err="1">
                <a:solidFill>
                  <a:srgbClr val="002A4E"/>
                </a:solidFill>
              </a:rPr>
              <a:t>R</a:t>
            </a:r>
            <a:r>
              <a:rPr lang="pl-PL" baseline="-25000" err="1">
                <a:solidFill>
                  <a:srgbClr val="002A4E"/>
                </a:solidFill>
              </a:rPr>
              <a:t>v</a:t>
            </a:r>
            <a:r>
              <a:rPr lang="pl-PL">
                <a:solidFill>
                  <a:srgbClr val="002A4E"/>
                </a:solidFill>
              </a:rPr>
              <a:t>=43000 m</a:t>
            </a:r>
            <a:endParaRPr lang="pl-PL">
              <a:solidFill>
                <a:srgbClr val="002A4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38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746FAE-ED4D-4E47-94DC-BB62FC40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11999"/>
            <a:ext cx="10284000" cy="332399"/>
          </a:xfrm>
        </p:spPr>
        <p:txBody>
          <a:bodyPr/>
          <a:lstStyle/>
          <a:p>
            <a:r>
              <a:rPr lang="pl-PL"/>
              <a:t>Różnice promieni łuków na linii konwencjonalnej i KDP</a:t>
            </a:r>
          </a:p>
        </p:txBody>
      </p:sp>
      <p:pic>
        <p:nvPicPr>
          <p:cNvPr id="5" name="Obraz 5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93484DBE-3FB1-4762-9410-0DD7B7D5C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5" y="1036364"/>
            <a:ext cx="10082889" cy="52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1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85B1837-D4C2-4AC9-9F4C-E207B190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Trasowania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7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mapa odcinka </a:t>
            </a:r>
            <a:r>
              <a:rPr lang="pl-PL">
                <a:solidFill>
                  <a:srgbClr val="BDE2F8"/>
                </a:solidFill>
              </a:rPr>
              <a:t>Pleszew - Poznań</a:t>
            </a:r>
            <a:endParaRPr lang="pl-PL">
              <a:solidFill>
                <a:srgbClr val="BDE2F8"/>
              </a:solidFill>
              <a:cs typeface="Calibri"/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C9E075F5-5534-4F66-985E-E6EA78420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153" y="133038"/>
            <a:ext cx="8713401" cy="61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Książ Wielkopolski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C1EE0C18-B99B-496A-AE16-BD6F403A7B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49" y="0"/>
            <a:ext cx="8815859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Agenda</a:t>
            </a:r>
            <a:br>
              <a:rPr lang="pl-PL"/>
            </a:br>
            <a:endParaRPr lang="en-US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2A4A7B4-00C8-4FE6-A705-A833AAAE128D}"/>
              </a:ext>
            </a:extLst>
          </p:cNvPr>
          <p:cNvSpPr/>
          <p:nvPr/>
        </p:nvSpPr>
        <p:spPr>
          <a:xfrm>
            <a:off x="3894327" y="782121"/>
            <a:ext cx="8037706" cy="53245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75895">
              <a:buClr>
                <a:srgbClr val="BDE2F8"/>
              </a:buClr>
            </a:pPr>
            <a:r>
              <a:rPr lang="pl-PL" sz="2200">
                <a:solidFill>
                  <a:srgbClr val="002A4E"/>
                </a:solidFill>
              </a:rPr>
              <a:t>12:00-12:20</a:t>
            </a:r>
            <a:r>
              <a:rPr lang="pl-PL" sz="2000">
                <a:solidFill>
                  <a:srgbClr val="002A4E"/>
                </a:solidFill>
              </a:rPr>
              <a:t>     </a:t>
            </a:r>
            <a:r>
              <a:rPr lang="pl-PL" sz="2200">
                <a:solidFill>
                  <a:srgbClr val="002A4E"/>
                </a:solidFill>
              </a:rPr>
              <a:t>Wstęp</a:t>
            </a:r>
            <a:endParaRPr lang="en-US"/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cel spotkania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prezentacja uczestników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o programie inwestycyjnym CPK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etapy konsultacyjne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endParaRPr lang="pl-PL" sz="2000">
              <a:solidFill>
                <a:srgbClr val="002A4E"/>
              </a:solidFill>
            </a:endParaRPr>
          </a:p>
          <a:p>
            <a:pPr indent="175895">
              <a:buClr>
                <a:srgbClr val="BDE2F8"/>
              </a:buClr>
            </a:pPr>
            <a:r>
              <a:rPr lang="pl-PL" sz="2200">
                <a:solidFill>
                  <a:srgbClr val="002A4E"/>
                </a:solidFill>
              </a:rPr>
              <a:t>12:20-12:40     Strategiczne Studium Lokalizacyjne</a:t>
            </a:r>
            <a:endParaRPr lang="pl-PL" sz="22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rola dokumentu SSL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uwarunkowanie projektowe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endParaRPr lang="pl-PL" sz="2000">
              <a:solidFill>
                <a:srgbClr val="002A4E"/>
              </a:solidFill>
            </a:endParaRPr>
          </a:p>
          <a:p>
            <a:pPr indent="175895">
              <a:buClr>
                <a:srgbClr val="BDE2F8"/>
              </a:buClr>
            </a:pPr>
            <a:r>
              <a:rPr lang="pl-PL" sz="2200">
                <a:solidFill>
                  <a:srgbClr val="002A4E"/>
                </a:solidFill>
              </a:rPr>
              <a:t>12:40-13:10     Nowe warianty przebiegów</a:t>
            </a:r>
            <a:endParaRPr lang="pl-PL" sz="22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istotne dane dla wariantów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217170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>
                <a:solidFill>
                  <a:srgbClr val="002A4E"/>
                </a:solidFill>
              </a:rPr>
              <a:t>inwentaryzacje przyrodnicze</a:t>
            </a:r>
            <a:endParaRPr lang="pl-PL" sz="1600">
              <a:solidFill>
                <a:srgbClr val="002A4E"/>
              </a:solidFill>
              <a:cs typeface="Calibri"/>
            </a:endParaRPr>
          </a:p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endParaRPr lang="pl-PL" sz="2000">
              <a:solidFill>
                <a:srgbClr val="002A4E"/>
              </a:solidFill>
            </a:endParaRPr>
          </a:p>
          <a:p>
            <a:pPr indent="175895">
              <a:buClr>
                <a:srgbClr val="BDE2F8"/>
              </a:buClr>
            </a:pPr>
            <a:r>
              <a:rPr lang="pl-PL" sz="2200">
                <a:solidFill>
                  <a:srgbClr val="002A4E"/>
                </a:solidFill>
              </a:rPr>
              <a:t>13:10-14:30     Wstępne opinie samorządów do przedstawionych 		przebiegów</a:t>
            </a:r>
            <a:endParaRPr lang="pl-PL" sz="2200">
              <a:solidFill>
                <a:srgbClr val="002A4E"/>
              </a:solidFill>
              <a:cs typeface="Calibri"/>
            </a:endParaRPr>
          </a:p>
          <a:p>
            <a:pPr marL="457200" indent="-457200">
              <a:buClr>
                <a:srgbClr val="BDE2F8"/>
              </a:buClr>
              <a:buFont typeface="+mj-lt"/>
              <a:buAutoNum type="arabicPeriod"/>
            </a:pPr>
            <a:endParaRPr lang="pl-PL" sz="2000">
              <a:solidFill>
                <a:srgbClr val="002A4E"/>
              </a:solidFill>
            </a:endParaRPr>
          </a:p>
          <a:p>
            <a:pPr indent="175895">
              <a:buClr>
                <a:srgbClr val="BDE2F8"/>
              </a:buClr>
            </a:pPr>
            <a:r>
              <a:rPr lang="pl-PL" sz="2200">
                <a:solidFill>
                  <a:srgbClr val="002A4E"/>
                </a:solidFill>
              </a:rPr>
              <a:t>14:30-14:50     Podsumowanie, kolejne kroki</a:t>
            </a:r>
            <a:endParaRPr lang="pl-PL" sz="2200">
              <a:solidFill>
                <a:srgbClr val="002A4E"/>
              </a:solidFill>
              <a:cs typeface="Calibri"/>
            </a:endParaRPr>
          </a:p>
        </p:txBody>
      </p:sp>
      <p:grpSp>
        <p:nvGrpSpPr>
          <p:cNvPr id="53" name="Group 605">
            <a:extLst>
              <a:ext uri="{FF2B5EF4-FFF2-40B4-BE49-F238E27FC236}">
                <a16:creationId xmlns:a16="http://schemas.microsoft.com/office/drawing/2014/main" xmlns="" id="{A4780CC9-C085-415A-A0D9-CB886E8CAF10}"/>
              </a:ext>
            </a:extLst>
          </p:cNvPr>
          <p:cNvGrpSpPr/>
          <p:nvPr/>
        </p:nvGrpSpPr>
        <p:grpSpPr>
          <a:xfrm>
            <a:off x="343888" y="3429000"/>
            <a:ext cx="900000" cy="900000"/>
            <a:chOff x="3211558" y="5237907"/>
            <a:chExt cx="643470" cy="643470"/>
          </a:xfrm>
        </p:grpSpPr>
        <p:grpSp>
          <p:nvGrpSpPr>
            <p:cNvPr id="54" name="Group 513">
              <a:extLst>
                <a:ext uri="{FF2B5EF4-FFF2-40B4-BE49-F238E27FC236}">
                  <a16:creationId xmlns:a16="http://schemas.microsoft.com/office/drawing/2014/main" xmlns="" id="{455DBD0F-7A2E-478B-A073-B0B1241A30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81587" y="5307936"/>
              <a:ext cx="503411" cy="503412"/>
              <a:chOff x="4325938" y="6388100"/>
              <a:chExt cx="284162" cy="284163"/>
            </a:xfrm>
            <a:solidFill>
              <a:schemeClr val="accent2"/>
            </a:solidFill>
          </p:grpSpPr>
          <p:sp>
            <p:nvSpPr>
              <p:cNvPr id="56" name="Freeform 370">
                <a:extLst>
                  <a:ext uri="{FF2B5EF4-FFF2-40B4-BE49-F238E27FC236}">
                    <a16:creationId xmlns:a16="http://schemas.microsoft.com/office/drawing/2014/main" xmlns="" id="{8FDD733D-55BF-4972-9E91-F86D2163C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938" y="6388100"/>
                <a:ext cx="241300" cy="147638"/>
              </a:xfrm>
              <a:custGeom>
                <a:avLst/>
                <a:gdLst>
                  <a:gd name="T0" fmla="*/ 6 w 306"/>
                  <a:gd name="T1" fmla="*/ 186 h 186"/>
                  <a:gd name="T2" fmla="*/ 12 w 306"/>
                  <a:gd name="T3" fmla="*/ 180 h 186"/>
                  <a:gd name="T4" fmla="*/ 180 w 306"/>
                  <a:gd name="T5" fmla="*/ 12 h 186"/>
                  <a:gd name="T6" fmla="*/ 284 w 306"/>
                  <a:gd name="T7" fmla="*/ 48 h 186"/>
                  <a:gd name="T8" fmla="*/ 252 w 306"/>
                  <a:gd name="T9" fmla="*/ 48 h 186"/>
                  <a:gd name="T10" fmla="*/ 246 w 306"/>
                  <a:gd name="T11" fmla="*/ 54 h 186"/>
                  <a:gd name="T12" fmla="*/ 252 w 306"/>
                  <a:gd name="T13" fmla="*/ 60 h 186"/>
                  <a:gd name="T14" fmla="*/ 299 w 306"/>
                  <a:gd name="T15" fmla="*/ 60 h 186"/>
                  <a:gd name="T16" fmla="*/ 301 w 306"/>
                  <a:gd name="T17" fmla="*/ 60 h 186"/>
                  <a:gd name="T18" fmla="*/ 306 w 306"/>
                  <a:gd name="T19" fmla="*/ 60 h 186"/>
                  <a:gd name="T20" fmla="*/ 306 w 306"/>
                  <a:gd name="T21" fmla="*/ 6 h 186"/>
                  <a:gd name="T22" fmla="*/ 300 w 306"/>
                  <a:gd name="T23" fmla="*/ 0 h 186"/>
                  <a:gd name="T24" fmla="*/ 294 w 306"/>
                  <a:gd name="T25" fmla="*/ 6 h 186"/>
                  <a:gd name="T26" fmla="*/ 294 w 306"/>
                  <a:gd name="T27" fmla="*/ 41 h 186"/>
                  <a:gd name="T28" fmla="*/ 180 w 306"/>
                  <a:gd name="T29" fmla="*/ 0 h 186"/>
                  <a:gd name="T30" fmla="*/ 0 w 306"/>
                  <a:gd name="T31" fmla="*/ 180 h 186"/>
                  <a:gd name="T32" fmla="*/ 6 w 306"/>
                  <a:gd name="T33" fmla="*/ 186 h 186"/>
                  <a:gd name="T34" fmla="*/ 6 w 306"/>
                  <a:gd name="T35" fmla="*/ 186 h 186"/>
                  <a:gd name="T36" fmla="*/ 6 w 306"/>
                  <a:gd name="T3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6" h="186">
                    <a:moveTo>
                      <a:pt x="6" y="186"/>
                    </a:moveTo>
                    <a:cubicBezTo>
                      <a:pt x="10" y="186"/>
                      <a:pt x="12" y="183"/>
                      <a:pt x="12" y="180"/>
                    </a:cubicBezTo>
                    <a:cubicBezTo>
                      <a:pt x="12" y="87"/>
                      <a:pt x="88" y="12"/>
                      <a:pt x="180" y="12"/>
                    </a:cubicBezTo>
                    <a:cubicBezTo>
                      <a:pt x="218" y="12"/>
                      <a:pt x="254" y="25"/>
                      <a:pt x="284" y="48"/>
                    </a:cubicBezTo>
                    <a:cubicBezTo>
                      <a:pt x="252" y="48"/>
                      <a:pt x="252" y="48"/>
                      <a:pt x="252" y="48"/>
                    </a:cubicBezTo>
                    <a:cubicBezTo>
                      <a:pt x="249" y="48"/>
                      <a:pt x="246" y="50"/>
                      <a:pt x="246" y="54"/>
                    </a:cubicBezTo>
                    <a:cubicBezTo>
                      <a:pt x="246" y="57"/>
                      <a:pt x="249" y="60"/>
                      <a:pt x="252" y="60"/>
                    </a:cubicBezTo>
                    <a:cubicBezTo>
                      <a:pt x="299" y="60"/>
                      <a:pt x="299" y="60"/>
                      <a:pt x="299" y="60"/>
                    </a:cubicBezTo>
                    <a:cubicBezTo>
                      <a:pt x="300" y="60"/>
                      <a:pt x="300" y="60"/>
                      <a:pt x="301" y="60"/>
                    </a:cubicBezTo>
                    <a:cubicBezTo>
                      <a:pt x="306" y="60"/>
                      <a:pt x="306" y="60"/>
                      <a:pt x="306" y="60"/>
                    </a:cubicBezTo>
                    <a:cubicBezTo>
                      <a:pt x="306" y="6"/>
                      <a:pt x="306" y="6"/>
                      <a:pt x="306" y="6"/>
                    </a:cubicBezTo>
                    <a:cubicBezTo>
                      <a:pt x="306" y="3"/>
                      <a:pt x="303" y="0"/>
                      <a:pt x="300" y="0"/>
                    </a:cubicBezTo>
                    <a:cubicBezTo>
                      <a:pt x="297" y="0"/>
                      <a:pt x="294" y="3"/>
                      <a:pt x="294" y="6"/>
                    </a:cubicBezTo>
                    <a:cubicBezTo>
                      <a:pt x="294" y="41"/>
                      <a:pt x="294" y="41"/>
                      <a:pt x="294" y="41"/>
                    </a:cubicBezTo>
                    <a:cubicBezTo>
                      <a:pt x="262" y="14"/>
                      <a:pt x="222" y="0"/>
                      <a:pt x="180" y="0"/>
                    </a:cubicBezTo>
                    <a:cubicBezTo>
                      <a:pt x="81" y="0"/>
                      <a:pt x="0" y="80"/>
                      <a:pt x="0" y="180"/>
                    </a:cubicBezTo>
                    <a:cubicBezTo>
                      <a:pt x="0" y="183"/>
                      <a:pt x="3" y="186"/>
                      <a:pt x="6" y="186"/>
                    </a:cubicBezTo>
                    <a:close/>
                    <a:moveTo>
                      <a:pt x="6" y="186"/>
                    </a:moveTo>
                    <a:cubicBezTo>
                      <a:pt x="6" y="186"/>
                      <a:pt x="6" y="186"/>
                      <a:pt x="6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71">
                <a:extLst>
                  <a:ext uri="{FF2B5EF4-FFF2-40B4-BE49-F238E27FC236}">
                    <a16:creationId xmlns:a16="http://schemas.microsoft.com/office/drawing/2014/main" xmlns="" id="{54675327-1E85-494E-9A3D-74C9E164CF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4038" y="6426200"/>
                <a:ext cx="207963" cy="207963"/>
              </a:xfrm>
              <a:custGeom>
                <a:avLst/>
                <a:gdLst>
                  <a:gd name="T0" fmla="*/ 132 w 264"/>
                  <a:gd name="T1" fmla="*/ 0 h 263"/>
                  <a:gd name="T2" fmla="*/ 0 w 264"/>
                  <a:gd name="T3" fmla="*/ 132 h 263"/>
                  <a:gd name="T4" fmla="*/ 132 w 264"/>
                  <a:gd name="T5" fmla="*/ 263 h 263"/>
                  <a:gd name="T6" fmla="*/ 264 w 264"/>
                  <a:gd name="T7" fmla="*/ 132 h 263"/>
                  <a:gd name="T8" fmla="*/ 132 w 264"/>
                  <a:gd name="T9" fmla="*/ 0 h 263"/>
                  <a:gd name="T10" fmla="*/ 132 w 264"/>
                  <a:gd name="T11" fmla="*/ 251 h 263"/>
                  <a:gd name="T12" fmla="*/ 12 w 264"/>
                  <a:gd name="T13" fmla="*/ 132 h 263"/>
                  <a:gd name="T14" fmla="*/ 132 w 264"/>
                  <a:gd name="T15" fmla="*/ 12 h 263"/>
                  <a:gd name="T16" fmla="*/ 252 w 264"/>
                  <a:gd name="T17" fmla="*/ 132 h 263"/>
                  <a:gd name="T18" fmla="*/ 132 w 264"/>
                  <a:gd name="T19" fmla="*/ 251 h 263"/>
                  <a:gd name="T20" fmla="*/ 132 w 264"/>
                  <a:gd name="T21" fmla="*/ 251 h 263"/>
                  <a:gd name="T22" fmla="*/ 132 w 264"/>
                  <a:gd name="T23" fmla="*/ 25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3">
                    <a:moveTo>
                      <a:pt x="132" y="0"/>
                    </a:moveTo>
                    <a:cubicBezTo>
                      <a:pt x="60" y="0"/>
                      <a:pt x="0" y="59"/>
                      <a:pt x="0" y="132"/>
                    </a:cubicBezTo>
                    <a:cubicBezTo>
                      <a:pt x="0" y="204"/>
                      <a:pt x="60" y="263"/>
                      <a:pt x="132" y="263"/>
                    </a:cubicBezTo>
                    <a:cubicBezTo>
                      <a:pt x="205" y="263"/>
                      <a:pt x="264" y="204"/>
                      <a:pt x="264" y="132"/>
                    </a:cubicBezTo>
                    <a:cubicBezTo>
                      <a:pt x="264" y="59"/>
                      <a:pt x="205" y="0"/>
                      <a:pt x="132" y="0"/>
                    </a:cubicBezTo>
                    <a:close/>
                    <a:moveTo>
                      <a:pt x="132" y="251"/>
                    </a:moveTo>
                    <a:cubicBezTo>
                      <a:pt x="66" y="251"/>
                      <a:pt x="12" y="198"/>
                      <a:pt x="12" y="132"/>
                    </a:cubicBezTo>
                    <a:cubicBezTo>
                      <a:pt x="12" y="65"/>
                      <a:pt x="66" y="12"/>
                      <a:pt x="132" y="12"/>
                    </a:cubicBezTo>
                    <a:cubicBezTo>
                      <a:pt x="198" y="12"/>
                      <a:pt x="252" y="65"/>
                      <a:pt x="252" y="132"/>
                    </a:cubicBezTo>
                    <a:cubicBezTo>
                      <a:pt x="252" y="198"/>
                      <a:pt x="198" y="251"/>
                      <a:pt x="132" y="251"/>
                    </a:cubicBezTo>
                    <a:close/>
                    <a:moveTo>
                      <a:pt x="132" y="251"/>
                    </a:moveTo>
                    <a:cubicBezTo>
                      <a:pt x="132" y="251"/>
                      <a:pt x="132" y="251"/>
                      <a:pt x="132" y="2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72">
                <a:extLst>
                  <a:ext uri="{FF2B5EF4-FFF2-40B4-BE49-F238E27FC236}">
                    <a16:creationId xmlns:a16="http://schemas.microsoft.com/office/drawing/2014/main" xmlns="" id="{99CD0F4F-330D-4F24-88A9-7E44DCE988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6440488"/>
                <a:ext cx="9525" cy="19050"/>
              </a:xfrm>
              <a:custGeom>
                <a:avLst/>
                <a:gdLst>
                  <a:gd name="T0" fmla="*/ 6 w 12"/>
                  <a:gd name="T1" fmla="*/ 24 h 24"/>
                  <a:gd name="T2" fmla="*/ 12 w 12"/>
                  <a:gd name="T3" fmla="*/ 18 h 24"/>
                  <a:gd name="T4" fmla="*/ 12 w 12"/>
                  <a:gd name="T5" fmla="*/ 6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  <a:gd name="T12" fmla="*/ 6 w 12"/>
                  <a:gd name="T13" fmla="*/ 24 h 24"/>
                  <a:gd name="T14" fmla="*/ 6 w 12"/>
                  <a:gd name="T15" fmla="*/ 24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9" y="24"/>
                      <a:pt x="12" y="21"/>
                      <a:pt x="12" y="1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  <a:moveTo>
                      <a:pt x="6" y="24"/>
                    </a:moveTo>
                    <a:cubicBezTo>
                      <a:pt x="6" y="24"/>
                      <a:pt x="6" y="24"/>
                      <a:pt x="6" y="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73">
                <a:extLst>
                  <a:ext uri="{FF2B5EF4-FFF2-40B4-BE49-F238E27FC236}">
                    <a16:creationId xmlns:a16="http://schemas.microsoft.com/office/drawing/2014/main" xmlns="" id="{24E68D77-084F-42C1-A358-987509479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6600825"/>
                <a:ext cx="9525" cy="19050"/>
              </a:xfrm>
              <a:custGeom>
                <a:avLst/>
                <a:gdLst>
                  <a:gd name="T0" fmla="*/ 6 w 12"/>
                  <a:gd name="T1" fmla="*/ 0 h 24"/>
                  <a:gd name="T2" fmla="*/ 0 w 12"/>
                  <a:gd name="T3" fmla="*/ 6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12 w 12"/>
                  <a:gd name="T11" fmla="*/ 6 h 24"/>
                  <a:gd name="T12" fmla="*/ 6 w 12"/>
                  <a:gd name="T13" fmla="*/ 0 h 24"/>
                  <a:gd name="T14" fmla="*/ 6 w 12"/>
                  <a:gd name="T15" fmla="*/ 0 h 24"/>
                  <a:gd name="T16" fmla="*/ 6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3" y="24"/>
                      <a:pt x="6" y="24"/>
                    </a:cubicBezTo>
                    <a:cubicBezTo>
                      <a:pt x="9" y="24"/>
                      <a:pt x="12" y="22"/>
                      <a:pt x="12" y="1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74">
                <a:extLst>
                  <a:ext uri="{FF2B5EF4-FFF2-40B4-BE49-F238E27FC236}">
                    <a16:creationId xmlns:a16="http://schemas.microsoft.com/office/drawing/2014/main" xmlns="" id="{3FDC0C9F-3DF6-47DF-B88A-08EADA708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38663" y="6526213"/>
                <a:ext cx="19050" cy="9525"/>
              </a:xfrm>
              <a:custGeom>
                <a:avLst/>
                <a:gdLst>
                  <a:gd name="T0" fmla="*/ 6 w 24"/>
                  <a:gd name="T1" fmla="*/ 12 h 12"/>
                  <a:gd name="T2" fmla="*/ 18 w 24"/>
                  <a:gd name="T3" fmla="*/ 12 h 12"/>
                  <a:gd name="T4" fmla="*/ 24 w 24"/>
                  <a:gd name="T5" fmla="*/ 6 h 12"/>
                  <a:gd name="T6" fmla="*/ 18 w 24"/>
                  <a:gd name="T7" fmla="*/ 0 h 12"/>
                  <a:gd name="T8" fmla="*/ 6 w 24"/>
                  <a:gd name="T9" fmla="*/ 0 h 12"/>
                  <a:gd name="T10" fmla="*/ 0 w 24"/>
                  <a:gd name="T11" fmla="*/ 6 h 12"/>
                  <a:gd name="T12" fmla="*/ 6 w 24"/>
                  <a:gd name="T13" fmla="*/ 12 h 12"/>
                  <a:gd name="T14" fmla="*/ 6 w 24"/>
                  <a:gd name="T15" fmla="*/ 12 h 12"/>
                  <a:gd name="T16" fmla="*/ 6 w 2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21" y="12"/>
                      <a:pt x="24" y="9"/>
                      <a:pt x="24" y="6"/>
                    </a:cubicBezTo>
                    <a:cubicBezTo>
                      <a:pt x="24" y="2"/>
                      <a:pt x="21" y="0"/>
                      <a:pt x="1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75">
                <a:extLst>
                  <a:ext uri="{FF2B5EF4-FFF2-40B4-BE49-F238E27FC236}">
                    <a16:creationId xmlns:a16="http://schemas.microsoft.com/office/drawing/2014/main" xmlns="" id="{09754EE9-E622-4B66-8DA9-C4FC71FB94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8325" y="6526213"/>
                <a:ext cx="19050" cy="9525"/>
              </a:xfrm>
              <a:custGeom>
                <a:avLst/>
                <a:gdLst>
                  <a:gd name="T0" fmla="*/ 18 w 24"/>
                  <a:gd name="T1" fmla="*/ 0 h 12"/>
                  <a:gd name="T2" fmla="*/ 6 w 24"/>
                  <a:gd name="T3" fmla="*/ 0 h 12"/>
                  <a:gd name="T4" fmla="*/ 0 w 24"/>
                  <a:gd name="T5" fmla="*/ 6 h 12"/>
                  <a:gd name="T6" fmla="*/ 6 w 24"/>
                  <a:gd name="T7" fmla="*/ 12 h 12"/>
                  <a:gd name="T8" fmla="*/ 18 w 24"/>
                  <a:gd name="T9" fmla="*/ 12 h 12"/>
                  <a:gd name="T10" fmla="*/ 24 w 24"/>
                  <a:gd name="T11" fmla="*/ 6 h 12"/>
                  <a:gd name="T12" fmla="*/ 18 w 24"/>
                  <a:gd name="T13" fmla="*/ 0 h 12"/>
                  <a:gd name="T14" fmla="*/ 18 w 24"/>
                  <a:gd name="T15" fmla="*/ 0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2" y="12"/>
                      <a:pt x="24" y="9"/>
                      <a:pt x="24" y="6"/>
                    </a:cubicBezTo>
                    <a:cubicBezTo>
                      <a:pt x="24" y="2"/>
                      <a:pt x="22" y="0"/>
                      <a:pt x="18" y="0"/>
                    </a:cubicBezTo>
                    <a:close/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76">
                <a:extLst>
                  <a:ext uri="{FF2B5EF4-FFF2-40B4-BE49-F238E27FC236}">
                    <a16:creationId xmlns:a16="http://schemas.microsoft.com/office/drawing/2014/main" xmlns="" id="{A27D8A40-ABFB-4DFD-B3EA-593D94B335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663" y="6478588"/>
                <a:ext cx="74613" cy="103188"/>
              </a:xfrm>
              <a:custGeom>
                <a:avLst/>
                <a:gdLst>
                  <a:gd name="T0" fmla="*/ 78 w 96"/>
                  <a:gd name="T1" fmla="*/ 36 h 131"/>
                  <a:gd name="T2" fmla="*/ 78 w 96"/>
                  <a:gd name="T3" fmla="*/ 6 h 131"/>
                  <a:gd name="T4" fmla="*/ 72 w 96"/>
                  <a:gd name="T5" fmla="*/ 0 h 131"/>
                  <a:gd name="T6" fmla="*/ 66 w 96"/>
                  <a:gd name="T7" fmla="*/ 6 h 131"/>
                  <a:gd name="T8" fmla="*/ 66 w 96"/>
                  <a:gd name="T9" fmla="*/ 36 h 131"/>
                  <a:gd name="T10" fmla="*/ 48 w 96"/>
                  <a:gd name="T11" fmla="*/ 60 h 131"/>
                  <a:gd name="T12" fmla="*/ 52 w 96"/>
                  <a:gd name="T13" fmla="*/ 72 h 131"/>
                  <a:gd name="T14" fmla="*/ 2 w 96"/>
                  <a:gd name="T15" fmla="*/ 121 h 131"/>
                  <a:gd name="T16" fmla="*/ 2 w 96"/>
                  <a:gd name="T17" fmla="*/ 130 h 131"/>
                  <a:gd name="T18" fmla="*/ 6 w 96"/>
                  <a:gd name="T19" fmla="*/ 131 h 131"/>
                  <a:gd name="T20" fmla="*/ 11 w 96"/>
                  <a:gd name="T21" fmla="*/ 130 h 131"/>
                  <a:gd name="T22" fmla="*/ 60 w 96"/>
                  <a:gd name="T23" fmla="*/ 80 h 131"/>
                  <a:gd name="T24" fmla="*/ 72 w 96"/>
                  <a:gd name="T25" fmla="*/ 83 h 131"/>
                  <a:gd name="T26" fmla="*/ 96 w 96"/>
                  <a:gd name="T27" fmla="*/ 60 h 131"/>
                  <a:gd name="T28" fmla="*/ 78 w 96"/>
                  <a:gd name="T29" fmla="*/ 36 h 131"/>
                  <a:gd name="T30" fmla="*/ 72 w 96"/>
                  <a:gd name="T31" fmla="*/ 72 h 131"/>
                  <a:gd name="T32" fmla="*/ 60 w 96"/>
                  <a:gd name="T33" fmla="*/ 60 h 131"/>
                  <a:gd name="T34" fmla="*/ 72 w 96"/>
                  <a:gd name="T35" fmla="*/ 48 h 131"/>
                  <a:gd name="T36" fmla="*/ 84 w 96"/>
                  <a:gd name="T37" fmla="*/ 60 h 131"/>
                  <a:gd name="T38" fmla="*/ 72 w 96"/>
                  <a:gd name="T39" fmla="*/ 72 h 131"/>
                  <a:gd name="T40" fmla="*/ 72 w 96"/>
                  <a:gd name="T41" fmla="*/ 72 h 131"/>
                  <a:gd name="T42" fmla="*/ 72 w 96"/>
                  <a:gd name="T43" fmla="*/ 7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131">
                    <a:moveTo>
                      <a:pt x="78" y="36"/>
                    </a:moveTo>
                    <a:cubicBezTo>
                      <a:pt x="78" y="6"/>
                      <a:pt x="78" y="6"/>
                      <a:pt x="78" y="6"/>
                    </a:cubicBezTo>
                    <a:cubicBezTo>
                      <a:pt x="78" y="2"/>
                      <a:pt x="75" y="0"/>
                      <a:pt x="72" y="0"/>
                    </a:cubicBezTo>
                    <a:cubicBezTo>
                      <a:pt x="69" y="0"/>
                      <a:pt x="66" y="2"/>
                      <a:pt x="66" y="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56" y="39"/>
                      <a:pt x="48" y="48"/>
                      <a:pt x="48" y="60"/>
                    </a:cubicBezTo>
                    <a:cubicBezTo>
                      <a:pt x="48" y="64"/>
                      <a:pt x="49" y="68"/>
                      <a:pt x="52" y="72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0" y="123"/>
                      <a:pt x="0" y="127"/>
                      <a:pt x="2" y="130"/>
                    </a:cubicBezTo>
                    <a:cubicBezTo>
                      <a:pt x="3" y="131"/>
                      <a:pt x="5" y="131"/>
                      <a:pt x="6" y="131"/>
                    </a:cubicBezTo>
                    <a:cubicBezTo>
                      <a:pt x="8" y="131"/>
                      <a:pt x="9" y="131"/>
                      <a:pt x="11" y="13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82"/>
                      <a:pt x="68" y="83"/>
                      <a:pt x="72" y="83"/>
                    </a:cubicBezTo>
                    <a:cubicBezTo>
                      <a:pt x="85" y="83"/>
                      <a:pt x="96" y="73"/>
                      <a:pt x="96" y="60"/>
                    </a:cubicBezTo>
                    <a:cubicBezTo>
                      <a:pt x="96" y="48"/>
                      <a:pt x="88" y="39"/>
                      <a:pt x="78" y="36"/>
                    </a:cubicBezTo>
                    <a:close/>
                    <a:moveTo>
                      <a:pt x="72" y="72"/>
                    </a:moveTo>
                    <a:cubicBezTo>
                      <a:pt x="66" y="72"/>
                      <a:pt x="60" y="66"/>
                      <a:pt x="60" y="60"/>
                    </a:cubicBezTo>
                    <a:cubicBezTo>
                      <a:pt x="60" y="53"/>
                      <a:pt x="66" y="48"/>
                      <a:pt x="72" y="48"/>
                    </a:cubicBezTo>
                    <a:cubicBezTo>
                      <a:pt x="79" y="48"/>
                      <a:pt x="84" y="53"/>
                      <a:pt x="84" y="60"/>
                    </a:cubicBezTo>
                    <a:cubicBezTo>
                      <a:pt x="84" y="66"/>
                      <a:pt x="79" y="72"/>
                      <a:pt x="72" y="72"/>
                    </a:cubicBezTo>
                    <a:close/>
                    <a:moveTo>
                      <a:pt x="72" y="72"/>
                    </a:moveTo>
                    <a:cubicBezTo>
                      <a:pt x="72" y="72"/>
                      <a:pt x="72" y="72"/>
                      <a:pt x="72" y="7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77">
                <a:extLst>
                  <a:ext uri="{FF2B5EF4-FFF2-40B4-BE49-F238E27FC236}">
                    <a16:creationId xmlns:a16="http://schemas.microsoft.com/office/drawing/2014/main" xmlns="" id="{E73F7106-84E0-47EE-AD31-7A1CB7647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1500" y="6635750"/>
                <a:ext cx="9525" cy="9525"/>
              </a:xfrm>
              <a:custGeom>
                <a:avLst/>
                <a:gdLst>
                  <a:gd name="T0" fmla="*/ 2 w 13"/>
                  <a:gd name="T1" fmla="*/ 3 h 13"/>
                  <a:gd name="T2" fmla="*/ 3 w 13"/>
                  <a:gd name="T3" fmla="*/ 12 h 13"/>
                  <a:gd name="T4" fmla="*/ 6 w 13"/>
                  <a:gd name="T5" fmla="*/ 13 h 13"/>
                  <a:gd name="T6" fmla="*/ 11 w 13"/>
                  <a:gd name="T7" fmla="*/ 10 h 13"/>
                  <a:gd name="T8" fmla="*/ 10 w 13"/>
                  <a:gd name="T9" fmla="*/ 2 h 13"/>
                  <a:gd name="T10" fmla="*/ 2 w 13"/>
                  <a:gd name="T11" fmla="*/ 3 h 13"/>
                  <a:gd name="T12" fmla="*/ 2 w 13"/>
                  <a:gd name="T13" fmla="*/ 3 h 13"/>
                  <a:gd name="T14" fmla="*/ 2 w 13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2" y="3"/>
                    </a:moveTo>
                    <a:cubicBezTo>
                      <a:pt x="0" y="6"/>
                      <a:pt x="0" y="10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0" y="2"/>
                    </a:cubicBezTo>
                    <a:cubicBezTo>
                      <a:pt x="7" y="0"/>
                      <a:pt x="4" y="1"/>
                      <a:pt x="2" y="3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78">
                <a:extLst>
                  <a:ext uri="{FF2B5EF4-FFF2-40B4-BE49-F238E27FC236}">
                    <a16:creationId xmlns:a16="http://schemas.microsoft.com/office/drawing/2014/main" xmlns="" id="{7389EFD4-D45E-4172-BAEA-E71EF841D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1338" y="6605588"/>
                <a:ext cx="11113" cy="9525"/>
              </a:xfrm>
              <a:custGeom>
                <a:avLst/>
                <a:gdLst>
                  <a:gd name="T0" fmla="*/ 12 w 14"/>
                  <a:gd name="T1" fmla="*/ 3 h 12"/>
                  <a:gd name="T2" fmla="*/ 3 w 14"/>
                  <a:gd name="T3" fmla="*/ 2 h 12"/>
                  <a:gd name="T4" fmla="*/ 2 w 14"/>
                  <a:gd name="T5" fmla="*/ 10 h 12"/>
                  <a:gd name="T6" fmla="*/ 7 w 14"/>
                  <a:gd name="T7" fmla="*/ 12 h 12"/>
                  <a:gd name="T8" fmla="*/ 10 w 14"/>
                  <a:gd name="T9" fmla="*/ 11 h 12"/>
                  <a:gd name="T10" fmla="*/ 12 w 14"/>
                  <a:gd name="T11" fmla="*/ 3 h 12"/>
                  <a:gd name="T12" fmla="*/ 12 w 14"/>
                  <a:gd name="T13" fmla="*/ 3 h 12"/>
                  <a:gd name="T14" fmla="*/ 12 w 14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3"/>
                    </a:moveTo>
                    <a:cubicBezTo>
                      <a:pt x="10" y="0"/>
                      <a:pt x="6" y="0"/>
                      <a:pt x="3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3" y="9"/>
                      <a:pt x="14" y="6"/>
                      <a:pt x="12" y="3"/>
                    </a:cubicBezTo>
                    <a:close/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79">
                <a:extLst>
                  <a:ext uri="{FF2B5EF4-FFF2-40B4-BE49-F238E27FC236}">
                    <a16:creationId xmlns:a16="http://schemas.microsoft.com/office/drawing/2014/main" xmlns="" id="{3C5D2EEE-D72F-440C-B693-BE47001E1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9275" y="6616700"/>
                <a:ext cx="11113" cy="9525"/>
              </a:xfrm>
              <a:custGeom>
                <a:avLst/>
                <a:gdLst>
                  <a:gd name="T0" fmla="*/ 3 w 14"/>
                  <a:gd name="T1" fmla="*/ 2 h 12"/>
                  <a:gd name="T2" fmla="*/ 3 w 14"/>
                  <a:gd name="T3" fmla="*/ 10 h 12"/>
                  <a:gd name="T4" fmla="*/ 7 w 14"/>
                  <a:gd name="T5" fmla="*/ 12 h 12"/>
                  <a:gd name="T6" fmla="*/ 11 w 14"/>
                  <a:gd name="T7" fmla="*/ 11 h 12"/>
                  <a:gd name="T8" fmla="*/ 12 w 14"/>
                  <a:gd name="T9" fmla="*/ 3 h 12"/>
                  <a:gd name="T10" fmla="*/ 3 w 14"/>
                  <a:gd name="T11" fmla="*/ 2 h 12"/>
                  <a:gd name="T12" fmla="*/ 3 w 14"/>
                  <a:gd name="T13" fmla="*/ 2 h 12"/>
                  <a:gd name="T14" fmla="*/ 3 w 14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3" y="2"/>
                    </a:moveTo>
                    <a:cubicBezTo>
                      <a:pt x="1" y="4"/>
                      <a:pt x="0" y="8"/>
                      <a:pt x="3" y="10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4" y="9"/>
                      <a:pt x="14" y="5"/>
                      <a:pt x="12" y="3"/>
                    </a:cubicBezTo>
                    <a:cubicBezTo>
                      <a:pt x="9" y="0"/>
                      <a:pt x="6" y="0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80">
                <a:extLst>
                  <a:ext uri="{FF2B5EF4-FFF2-40B4-BE49-F238E27FC236}">
                    <a16:creationId xmlns:a16="http://schemas.microsoft.com/office/drawing/2014/main" xmlns="" id="{281C8734-85E8-43C5-9759-A65E8DCEA2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6626225"/>
                <a:ext cx="9525" cy="9525"/>
              </a:xfrm>
              <a:custGeom>
                <a:avLst/>
                <a:gdLst>
                  <a:gd name="T0" fmla="*/ 11 w 13"/>
                  <a:gd name="T1" fmla="*/ 2 h 12"/>
                  <a:gd name="T2" fmla="*/ 2 w 13"/>
                  <a:gd name="T3" fmla="*/ 2 h 12"/>
                  <a:gd name="T4" fmla="*/ 3 w 13"/>
                  <a:gd name="T5" fmla="*/ 11 h 12"/>
                  <a:gd name="T6" fmla="*/ 7 w 13"/>
                  <a:gd name="T7" fmla="*/ 12 h 12"/>
                  <a:gd name="T8" fmla="*/ 11 w 13"/>
                  <a:gd name="T9" fmla="*/ 10 h 12"/>
                  <a:gd name="T10" fmla="*/ 11 w 13"/>
                  <a:gd name="T11" fmla="*/ 2 h 12"/>
                  <a:gd name="T12" fmla="*/ 11 w 13"/>
                  <a:gd name="T13" fmla="*/ 2 h 12"/>
                  <a:gd name="T14" fmla="*/ 11 w 13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11" y="2"/>
                    </a:moveTo>
                    <a:cubicBezTo>
                      <a:pt x="8" y="0"/>
                      <a:pt x="4" y="0"/>
                      <a:pt x="2" y="2"/>
                    </a:cubicBezTo>
                    <a:cubicBezTo>
                      <a:pt x="0" y="5"/>
                      <a:pt x="0" y="8"/>
                      <a:pt x="3" y="11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1" y="2"/>
                    </a:cubicBezTo>
                    <a:close/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81">
                <a:extLst>
                  <a:ext uri="{FF2B5EF4-FFF2-40B4-BE49-F238E27FC236}">
                    <a16:creationId xmlns:a16="http://schemas.microsoft.com/office/drawing/2014/main" xmlns="" id="{8A777020-17CD-429F-83AD-ED5D7587E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3400" y="6592888"/>
                <a:ext cx="11113" cy="9525"/>
              </a:xfrm>
              <a:custGeom>
                <a:avLst/>
                <a:gdLst>
                  <a:gd name="T0" fmla="*/ 12 w 14"/>
                  <a:gd name="T1" fmla="*/ 4 h 13"/>
                  <a:gd name="T2" fmla="*/ 12 w 14"/>
                  <a:gd name="T3" fmla="*/ 4 h 13"/>
                  <a:gd name="T4" fmla="*/ 4 w 14"/>
                  <a:gd name="T5" fmla="*/ 2 h 13"/>
                  <a:gd name="T6" fmla="*/ 2 w 14"/>
                  <a:gd name="T7" fmla="*/ 10 h 13"/>
                  <a:gd name="T8" fmla="*/ 7 w 14"/>
                  <a:gd name="T9" fmla="*/ 13 h 13"/>
                  <a:gd name="T10" fmla="*/ 10 w 14"/>
                  <a:gd name="T11" fmla="*/ 13 h 13"/>
                  <a:gd name="T12" fmla="*/ 12 w 14"/>
                  <a:gd name="T13" fmla="*/ 4 h 13"/>
                  <a:gd name="T14" fmla="*/ 12 w 14"/>
                  <a:gd name="T15" fmla="*/ 4 h 13"/>
                  <a:gd name="T16" fmla="*/ 12 w 14"/>
                  <a:gd name="T1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7" y="0"/>
                      <a:pt x="4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1"/>
                      <a:pt x="14" y="7"/>
                      <a:pt x="12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82">
                <a:extLst>
                  <a:ext uri="{FF2B5EF4-FFF2-40B4-BE49-F238E27FC236}">
                    <a16:creationId xmlns:a16="http://schemas.microsoft.com/office/drawing/2014/main" xmlns="" id="{937BE275-4F14-4C3F-94B1-CACA21A61B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0575" y="6530975"/>
                <a:ext cx="9525" cy="9525"/>
              </a:xfrm>
              <a:custGeom>
                <a:avLst/>
                <a:gdLst>
                  <a:gd name="T0" fmla="*/ 5 w 12"/>
                  <a:gd name="T1" fmla="*/ 12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  <a:gd name="T10" fmla="*/ 5 w 12"/>
                  <a:gd name="T11" fmla="*/ 12 h 12"/>
                  <a:gd name="T12" fmla="*/ 5 w 12"/>
                  <a:gd name="T13" fmla="*/ 12 h 12"/>
                  <a:gd name="T14" fmla="*/ 5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83">
                <a:extLst>
                  <a:ext uri="{FF2B5EF4-FFF2-40B4-BE49-F238E27FC236}">
                    <a16:creationId xmlns:a16="http://schemas.microsoft.com/office/drawing/2014/main" xmlns="" id="{0A5C0E85-0880-4732-89E4-D57A72CA34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938" y="6538913"/>
                <a:ext cx="11113" cy="9525"/>
              </a:xfrm>
              <a:custGeom>
                <a:avLst/>
                <a:gdLst>
                  <a:gd name="T0" fmla="*/ 7 w 13"/>
                  <a:gd name="T1" fmla="*/ 12 h 12"/>
                  <a:gd name="T2" fmla="*/ 12 w 13"/>
                  <a:gd name="T3" fmla="*/ 6 h 12"/>
                  <a:gd name="T4" fmla="*/ 6 w 13"/>
                  <a:gd name="T5" fmla="*/ 0 h 12"/>
                  <a:gd name="T6" fmla="*/ 0 w 13"/>
                  <a:gd name="T7" fmla="*/ 7 h 12"/>
                  <a:gd name="T8" fmla="*/ 6 w 13"/>
                  <a:gd name="T9" fmla="*/ 12 h 12"/>
                  <a:gd name="T10" fmla="*/ 7 w 13"/>
                  <a:gd name="T11" fmla="*/ 12 h 12"/>
                  <a:gd name="T12" fmla="*/ 7 w 13"/>
                  <a:gd name="T13" fmla="*/ 12 h 12"/>
                  <a:gd name="T14" fmla="*/ 7 w 1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10" y="12"/>
                      <a:pt x="13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1" y="10"/>
                      <a:pt x="3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84">
                <a:extLst>
                  <a:ext uri="{FF2B5EF4-FFF2-40B4-BE49-F238E27FC236}">
                    <a16:creationId xmlns:a16="http://schemas.microsoft.com/office/drawing/2014/main" xmlns="" id="{A5DC9F9A-4C51-40DA-98C7-3994D8C80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9113" y="6553200"/>
                <a:ext cx="9525" cy="9525"/>
              </a:xfrm>
              <a:custGeom>
                <a:avLst/>
                <a:gdLst>
                  <a:gd name="T0" fmla="*/ 7 w 13"/>
                  <a:gd name="T1" fmla="*/ 12 h 12"/>
                  <a:gd name="T2" fmla="*/ 12 w 13"/>
                  <a:gd name="T3" fmla="*/ 5 h 12"/>
                  <a:gd name="T4" fmla="*/ 5 w 13"/>
                  <a:gd name="T5" fmla="*/ 0 h 12"/>
                  <a:gd name="T6" fmla="*/ 0 w 13"/>
                  <a:gd name="T7" fmla="*/ 7 h 12"/>
                  <a:gd name="T8" fmla="*/ 6 w 13"/>
                  <a:gd name="T9" fmla="*/ 12 h 12"/>
                  <a:gd name="T10" fmla="*/ 7 w 13"/>
                  <a:gd name="T11" fmla="*/ 12 h 12"/>
                  <a:gd name="T12" fmla="*/ 7 w 13"/>
                  <a:gd name="T13" fmla="*/ 12 h 12"/>
                  <a:gd name="T14" fmla="*/ 7 w 1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11" y="11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1" y="10"/>
                      <a:pt x="3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85">
                <a:extLst>
                  <a:ext uri="{FF2B5EF4-FFF2-40B4-BE49-F238E27FC236}">
                    <a16:creationId xmlns:a16="http://schemas.microsoft.com/office/drawing/2014/main" xmlns="" id="{121B8409-3CF3-4076-9E8A-2AC40E572A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7050" y="6580188"/>
                <a:ext cx="11113" cy="9525"/>
              </a:xfrm>
              <a:custGeom>
                <a:avLst/>
                <a:gdLst>
                  <a:gd name="T0" fmla="*/ 13 w 14"/>
                  <a:gd name="T1" fmla="*/ 5 h 13"/>
                  <a:gd name="T2" fmla="*/ 5 w 14"/>
                  <a:gd name="T3" fmla="*/ 2 h 13"/>
                  <a:gd name="T4" fmla="*/ 2 w 14"/>
                  <a:gd name="T5" fmla="*/ 10 h 13"/>
                  <a:gd name="T6" fmla="*/ 7 w 14"/>
                  <a:gd name="T7" fmla="*/ 13 h 13"/>
                  <a:gd name="T8" fmla="*/ 10 w 14"/>
                  <a:gd name="T9" fmla="*/ 13 h 13"/>
                  <a:gd name="T10" fmla="*/ 13 w 14"/>
                  <a:gd name="T11" fmla="*/ 5 h 13"/>
                  <a:gd name="T12" fmla="*/ 13 w 14"/>
                  <a:gd name="T13" fmla="*/ 5 h 13"/>
                  <a:gd name="T14" fmla="*/ 13 w 14"/>
                  <a:gd name="T1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13" y="5"/>
                    </a:moveTo>
                    <a:cubicBezTo>
                      <a:pt x="11" y="2"/>
                      <a:pt x="8" y="0"/>
                      <a:pt x="5" y="2"/>
                    </a:cubicBezTo>
                    <a:cubicBezTo>
                      <a:pt x="2" y="3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1"/>
                      <a:pt x="14" y="8"/>
                      <a:pt x="13" y="5"/>
                    </a:cubicBezTo>
                    <a:close/>
                    <a:moveTo>
                      <a:pt x="13" y="5"/>
                    </a:moveTo>
                    <a:cubicBezTo>
                      <a:pt x="13" y="5"/>
                      <a:pt x="13" y="5"/>
                      <a:pt x="13" y="5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86">
                <a:extLst>
                  <a:ext uri="{FF2B5EF4-FFF2-40B4-BE49-F238E27FC236}">
                    <a16:creationId xmlns:a16="http://schemas.microsoft.com/office/drawing/2014/main" xmlns="" id="{F3FB53C3-6B6B-4136-98A3-40DD24D67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2288" y="6567488"/>
                <a:ext cx="9525" cy="9525"/>
              </a:xfrm>
              <a:custGeom>
                <a:avLst/>
                <a:gdLst>
                  <a:gd name="T0" fmla="*/ 12 w 13"/>
                  <a:gd name="T1" fmla="*/ 5 h 12"/>
                  <a:gd name="T2" fmla="*/ 5 w 13"/>
                  <a:gd name="T3" fmla="*/ 1 h 12"/>
                  <a:gd name="T4" fmla="*/ 1 w 13"/>
                  <a:gd name="T5" fmla="*/ 8 h 12"/>
                  <a:gd name="T6" fmla="*/ 7 w 13"/>
                  <a:gd name="T7" fmla="*/ 12 h 12"/>
                  <a:gd name="T8" fmla="*/ 9 w 13"/>
                  <a:gd name="T9" fmla="*/ 12 h 12"/>
                  <a:gd name="T10" fmla="*/ 12 w 13"/>
                  <a:gd name="T11" fmla="*/ 5 h 12"/>
                  <a:gd name="T12" fmla="*/ 12 w 13"/>
                  <a:gd name="T13" fmla="*/ 5 h 12"/>
                  <a:gd name="T14" fmla="*/ 12 w 13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12" y="5"/>
                    </a:move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2" y="11"/>
                      <a:pt x="4" y="12"/>
                      <a:pt x="7" y="12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12" y="11"/>
                      <a:pt x="13" y="8"/>
                      <a:pt x="12" y="5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2" y="5"/>
                      <a:pt x="12" y="5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87">
                <a:extLst>
                  <a:ext uri="{FF2B5EF4-FFF2-40B4-BE49-F238E27FC236}">
                    <a16:creationId xmlns:a16="http://schemas.microsoft.com/office/drawing/2014/main" xmlns="" id="{79B74744-68B6-40DB-9A07-45DD806B21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0875" y="6662738"/>
                <a:ext cx="9525" cy="95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6 w 12"/>
                  <a:gd name="T7" fmla="*/ 12 h 12"/>
                  <a:gd name="T8" fmla="*/ 12 w 12"/>
                  <a:gd name="T9" fmla="*/ 6 h 12"/>
                  <a:gd name="T10" fmla="*/ 6 w 12"/>
                  <a:gd name="T11" fmla="*/ 0 h 12"/>
                  <a:gd name="T12" fmla="*/ 6 w 12"/>
                  <a:gd name="T13" fmla="*/ 0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88">
                <a:extLst>
                  <a:ext uri="{FF2B5EF4-FFF2-40B4-BE49-F238E27FC236}">
                    <a16:creationId xmlns:a16="http://schemas.microsoft.com/office/drawing/2014/main" xmlns="" id="{691A43E6-F05C-425F-B1D7-61170486C2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2000" y="6608763"/>
                <a:ext cx="9525" cy="11113"/>
              </a:xfrm>
              <a:custGeom>
                <a:avLst/>
                <a:gdLst>
                  <a:gd name="T0" fmla="*/ 2 w 13"/>
                  <a:gd name="T1" fmla="*/ 3 h 13"/>
                  <a:gd name="T2" fmla="*/ 3 w 13"/>
                  <a:gd name="T3" fmla="*/ 12 h 13"/>
                  <a:gd name="T4" fmla="*/ 6 w 13"/>
                  <a:gd name="T5" fmla="*/ 13 h 13"/>
                  <a:gd name="T6" fmla="*/ 11 w 13"/>
                  <a:gd name="T7" fmla="*/ 10 h 13"/>
                  <a:gd name="T8" fmla="*/ 10 w 13"/>
                  <a:gd name="T9" fmla="*/ 2 h 13"/>
                  <a:gd name="T10" fmla="*/ 2 w 13"/>
                  <a:gd name="T11" fmla="*/ 3 h 13"/>
                  <a:gd name="T12" fmla="*/ 2 w 13"/>
                  <a:gd name="T13" fmla="*/ 3 h 13"/>
                  <a:gd name="T14" fmla="*/ 2 w 13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2" y="3"/>
                    </a:moveTo>
                    <a:cubicBezTo>
                      <a:pt x="0" y="6"/>
                      <a:pt x="0" y="9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0" y="2"/>
                    </a:cubicBezTo>
                    <a:cubicBezTo>
                      <a:pt x="7" y="0"/>
                      <a:pt x="4" y="0"/>
                      <a:pt x="2" y="3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89">
                <a:extLst>
                  <a:ext uri="{FF2B5EF4-FFF2-40B4-BE49-F238E27FC236}">
                    <a16:creationId xmlns:a16="http://schemas.microsoft.com/office/drawing/2014/main" xmlns="" id="{6F5B3C03-09E0-46A9-AABB-790D7FF76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0250" y="6638925"/>
                <a:ext cx="11113" cy="9525"/>
              </a:xfrm>
              <a:custGeom>
                <a:avLst/>
                <a:gdLst>
                  <a:gd name="T0" fmla="*/ 4 w 14"/>
                  <a:gd name="T1" fmla="*/ 2 h 13"/>
                  <a:gd name="T2" fmla="*/ 2 w 14"/>
                  <a:gd name="T3" fmla="*/ 10 h 13"/>
                  <a:gd name="T4" fmla="*/ 7 w 14"/>
                  <a:gd name="T5" fmla="*/ 13 h 13"/>
                  <a:gd name="T6" fmla="*/ 11 w 14"/>
                  <a:gd name="T7" fmla="*/ 12 h 13"/>
                  <a:gd name="T8" fmla="*/ 12 w 14"/>
                  <a:gd name="T9" fmla="*/ 3 h 13"/>
                  <a:gd name="T10" fmla="*/ 4 w 14"/>
                  <a:gd name="T11" fmla="*/ 2 h 13"/>
                  <a:gd name="T12" fmla="*/ 4 w 14"/>
                  <a:gd name="T13" fmla="*/ 2 h 13"/>
                  <a:gd name="T14" fmla="*/ 4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cubicBezTo>
                      <a:pt x="1" y="4"/>
                      <a:pt x="0" y="7"/>
                      <a:pt x="2" y="10"/>
                    </a:cubicBezTo>
                    <a:cubicBezTo>
                      <a:pt x="4" y="12"/>
                      <a:pt x="5" y="13"/>
                      <a:pt x="7" y="13"/>
                    </a:cubicBezTo>
                    <a:cubicBezTo>
                      <a:pt x="9" y="13"/>
                      <a:pt x="10" y="12"/>
                      <a:pt x="11" y="12"/>
                    </a:cubicBezTo>
                    <a:cubicBezTo>
                      <a:pt x="13" y="10"/>
                      <a:pt x="14" y="6"/>
                      <a:pt x="12" y="3"/>
                    </a:cubicBezTo>
                    <a:cubicBezTo>
                      <a:pt x="10" y="1"/>
                      <a:pt x="7" y="0"/>
                      <a:pt x="4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0">
                <a:extLst>
                  <a:ext uri="{FF2B5EF4-FFF2-40B4-BE49-F238E27FC236}">
                    <a16:creationId xmlns:a16="http://schemas.microsoft.com/office/drawing/2014/main" xmlns="" id="{5FCA2401-CC15-4DCE-AB1C-96A38AFC8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1363" y="6629400"/>
                <a:ext cx="11113" cy="11113"/>
              </a:xfrm>
              <a:custGeom>
                <a:avLst/>
                <a:gdLst>
                  <a:gd name="T0" fmla="*/ 3 w 13"/>
                  <a:gd name="T1" fmla="*/ 2 h 13"/>
                  <a:gd name="T2" fmla="*/ 2 w 13"/>
                  <a:gd name="T3" fmla="*/ 11 h 13"/>
                  <a:gd name="T4" fmla="*/ 7 w 13"/>
                  <a:gd name="T5" fmla="*/ 13 h 13"/>
                  <a:gd name="T6" fmla="*/ 10 w 13"/>
                  <a:gd name="T7" fmla="*/ 11 h 13"/>
                  <a:gd name="T8" fmla="*/ 11 w 13"/>
                  <a:gd name="T9" fmla="*/ 3 h 13"/>
                  <a:gd name="T10" fmla="*/ 3 w 13"/>
                  <a:gd name="T11" fmla="*/ 2 h 13"/>
                  <a:gd name="T12" fmla="*/ 3 w 13"/>
                  <a:gd name="T13" fmla="*/ 2 h 13"/>
                  <a:gd name="T14" fmla="*/ 3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3" y="2"/>
                    </a:moveTo>
                    <a:cubicBezTo>
                      <a:pt x="0" y="4"/>
                      <a:pt x="0" y="8"/>
                      <a:pt x="2" y="11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2"/>
                      <a:pt x="10" y="11"/>
                    </a:cubicBezTo>
                    <a:cubicBezTo>
                      <a:pt x="13" y="9"/>
                      <a:pt x="13" y="5"/>
                      <a:pt x="11" y="3"/>
                    </a:cubicBezTo>
                    <a:cubicBezTo>
                      <a:pt x="9" y="0"/>
                      <a:pt x="5" y="0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91">
                <a:extLst>
                  <a:ext uri="{FF2B5EF4-FFF2-40B4-BE49-F238E27FC236}">
                    <a16:creationId xmlns:a16="http://schemas.microsoft.com/office/drawing/2014/main" xmlns="" id="{BB21C8F2-8233-4834-920E-BD52FE6C44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9938" y="6597650"/>
                <a:ext cx="9525" cy="9525"/>
              </a:xfrm>
              <a:custGeom>
                <a:avLst/>
                <a:gdLst>
                  <a:gd name="T0" fmla="*/ 10 w 13"/>
                  <a:gd name="T1" fmla="*/ 2 h 13"/>
                  <a:gd name="T2" fmla="*/ 2 w 13"/>
                  <a:gd name="T3" fmla="*/ 4 h 13"/>
                  <a:gd name="T4" fmla="*/ 3 w 13"/>
                  <a:gd name="T5" fmla="*/ 12 h 13"/>
                  <a:gd name="T6" fmla="*/ 7 w 13"/>
                  <a:gd name="T7" fmla="*/ 13 h 13"/>
                  <a:gd name="T8" fmla="*/ 12 w 13"/>
                  <a:gd name="T9" fmla="*/ 10 h 13"/>
                  <a:gd name="T10" fmla="*/ 10 w 13"/>
                  <a:gd name="T11" fmla="*/ 2 h 13"/>
                  <a:gd name="T12" fmla="*/ 10 w 13"/>
                  <a:gd name="T13" fmla="*/ 2 h 13"/>
                  <a:gd name="T14" fmla="*/ 10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10" y="2"/>
                    </a:moveTo>
                    <a:cubicBezTo>
                      <a:pt x="7" y="0"/>
                      <a:pt x="3" y="1"/>
                      <a:pt x="2" y="4"/>
                    </a:cubicBezTo>
                    <a:cubicBezTo>
                      <a:pt x="0" y="7"/>
                      <a:pt x="1" y="10"/>
                      <a:pt x="3" y="12"/>
                    </a:cubicBezTo>
                    <a:cubicBezTo>
                      <a:pt x="4" y="13"/>
                      <a:pt x="6" y="13"/>
                      <a:pt x="7" y="13"/>
                    </a:cubicBezTo>
                    <a:cubicBezTo>
                      <a:pt x="9" y="13"/>
                      <a:pt x="11" y="12"/>
                      <a:pt x="12" y="10"/>
                    </a:cubicBezTo>
                    <a:cubicBezTo>
                      <a:pt x="13" y="7"/>
                      <a:pt x="13" y="4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92">
                <a:extLst>
                  <a:ext uri="{FF2B5EF4-FFF2-40B4-BE49-F238E27FC236}">
                    <a16:creationId xmlns:a16="http://schemas.microsoft.com/office/drawing/2014/main" xmlns="" id="{309B370E-5730-4D0D-9C35-7C4B20FCD4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2475" y="6619875"/>
                <a:ext cx="9525" cy="9525"/>
              </a:xfrm>
              <a:custGeom>
                <a:avLst/>
                <a:gdLst>
                  <a:gd name="T0" fmla="*/ 2 w 13"/>
                  <a:gd name="T1" fmla="*/ 2 h 12"/>
                  <a:gd name="T2" fmla="*/ 2 w 13"/>
                  <a:gd name="T3" fmla="*/ 11 h 12"/>
                  <a:gd name="T4" fmla="*/ 7 w 13"/>
                  <a:gd name="T5" fmla="*/ 12 h 12"/>
                  <a:gd name="T6" fmla="*/ 11 w 13"/>
                  <a:gd name="T7" fmla="*/ 10 h 12"/>
                  <a:gd name="T8" fmla="*/ 11 w 13"/>
                  <a:gd name="T9" fmla="*/ 2 h 12"/>
                  <a:gd name="T10" fmla="*/ 2 w 13"/>
                  <a:gd name="T11" fmla="*/ 2 h 12"/>
                  <a:gd name="T12" fmla="*/ 2 w 13"/>
                  <a:gd name="T13" fmla="*/ 2 h 12"/>
                  <a:gd name="T14" fmla="*/ 2 w 13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2" y="2"/>
                    </a:moveTo>
                    <a:cubicBezTo>
                      <a:pt x="0" y="5"/>
                      <a:pt x="0" y="8"/>
                      <a:pt x="2" y="11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1" y="2"/>
                    </a:cubicBezTo>
                    <a:cubicBezTo>
                      <a:pt x="8" y="0"/>
                      <a:pt x="5" y="0"/>
                      <a:pt x="2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93">
                <a:extLst>
                  <a:ext uri="{FF2B5EF4-FFF2-40B4-BE49-F238E27FC236}">
                    <a16:creationId xmlns:a16="http://schemas.microsoft.com/office/drawing/2014/main" xmlns="" id="{2F756EB7-9817-450F-9677-D50860BDF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8988" y="6545263"/>
                <a:ext cx="9525" cy="9525"/>
              </a:xfrm>
              <a:custGeom>
                <a:avLst/>
                <a:gdLst>
                  <a:gd name="T0" fmla="*/ 7 w 12"/>
                  <a:gd name="T1" fmla="*/ 0 h 12"/>
                  <a:gd name="T2" fmla="*/ 0 w 12"/>
                  <a:gd name="T3" fmla="*/ 5 h 12"/>
                  <a:gd name="T4" fmla="*/ 5 w 12"/>
                  <a:gd name="T5" fmla="*/ 12 h 12"/>
                  <a:gd name="T6" fmla="*/ 6 w 12"/>
                  <a:gd name="T7" fmla="*/ 12 h 12"/>
                  <a:gd name="T8" fmla="*/ 12 w 12"/>
                  <a:gd name="T9" fmla="*/ 7 h 12"/>
                  <a:gd name="T10" fmla="*/ 7 w 12"/>
                  <a:gd name="T11" fmla="*/ 0 h 12"/>
                  <a:gd name="T12" fmla="*/ 7 w 12"/>
                  <a:gd name="T13" fmla="*/ 0 h 12"/>
                  <a:gd name="T14" fmla="*/ 7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7"/>
                    </a:cubicBezTo>
                    <a:cubicBezTo>
                      <a:pt x="12" y="4"/>
                      <a:pt x="10" y="1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94">
                <a:extLst>
                  <a:ext uri="{FF2B5EF4-FFF2-40B4-BE49-F238E27FC236}">
                    <a16:creationId xmlns:a16="http://schemas.microsoft.com/office/drawing/2014/main" xmlns="" id="{854CC651-C817-4E9D-AB48-12FA4D9A8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6557963"/>
                <a:ext cx="11113" cy="11113"/>
              </a:xfrm>
              <a:custGeom>
                <a:avLst/>
                <a:gdLst>
                  <a:gd name="T0" fmla="*/ 8 w 13"/>
                  <a:gd name="T1" fmla="*/ 1 h 13"/>
                  <a:gd name="T2" fmla="*/ 1 w 13"/>
                  <a:gd name="T3" fmla="*/ 5 h 13"/>
                  <a:gd name="T4" fmla="*/ 5 w 13"/>
                  <a:gd name="T5" fmla="*/ 13 h 13"/>
                  <a:gd name="T6" fmla="*/ 7 w 13"/>
                  <a:gd name="T7" fmla="*/ 13 h 13"/>
                  <a:gd name="T8" fmla="*/ 12 w 13"/>
                  <a:gd name="T9" fmla="*/ 8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2" y="12"/>
                      <a:pt x="5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9" y="13"/>
                      <a:pt x="12" y="11"/>
                      <a:pt x="12" y="8"/>
                    </a:cubicBezTo>
                    <a:cubicBezTo>
                      <a:pt x="13" y="5"/>
                      <a:pt x="11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95">
                <a:extLst>
                  <a:ext uri="{FF2B5EF4-FFF2-40B4-BE49-F238E27FC236}">
                    <a16:creationId xmlns:a16="http://schemas.microsoft.com/office/drawing/2014/main" xmlns="" id="{00507115-29B3-4025-9C8F-06CA91DB9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6643688"/>
                <a:ext cx="11113" cy="9525"/>
              </a:xfrm>
              <a:custGeom>
                <a:avLst/>
                <a:gdLst>
                  <a:gd name="T0" fmla="*/ 9 w 13"/>
                  <a:gd name="T1" fmla="*/ 2 h 13"/>
                  <a:gd name="T2" fmla="*/ 1 w 13"/>
                  <a:gd name="T3" fmla="*/ 4 h 13"/>
                  <a:gd name="T4" fmla="*/ 3 w 13"/>
                  <a:gd name="T5" fmla="*/ 12 h 13"/>
                  <a:gd name="T6" fmla="*/ 6 w 13"/>
                  <a:gd name="T7" fmla="*/ 13 h 13"/>
                  <a:gd name="T8" fmla="*/ 12 w 13"/>
                  <a:gd name="T9" fmla="*/ 10 h 13"/>
                  <a:gd name="T10" fmla="*/ 9 w 13"/>
                  <a:gd name="T11" fmla="*/ 2 h 13"/>
                  <a:gd name="T12" fmla="*/ 9 w 13"/>
                  <a:gd name="T13" fmla="*/ 2 h 13"/>
                  <a:gd name="T14" fmla="*/ 9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0"/>
                      <a:pt x="3" y="1"/>
                      <a:pt x="1" y="4"/>
                    </a:cubicBezTo>
                    <a:cubicBezTo>
                      <a:pt x="0" y="6"/>
                      <a:pt x="1" y="10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2" y="10"/>
                    </a:cubicBezTo>
                    <a:cubicBezTo>
                      <a:pt x="13" y="7"/>
                      <a:pt x="12" y="3"/>
                      <a:pt x="9" y="2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96">
                <a:extLst>
                  <a:ext uri="{FF2B5EF4-FFF2-40B4-BE49-F238E27FC236}">
                    <a16:creationId xmlns:a16="http://schemas.microsoft.com/office/drawing/2014/main" xmlns="" id="{EB2411A4-F273-4988-8E7D-86C1D216B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638" y="6572250"/>
                <a:ext cx="9525" cy="9525"/>
              </a:xfrm>
              <a:custGeom>
                <a:avLst/>
                <a:gdLst>
                  <a:gd name="T0" fmla="*/ 8 w 13"/>
                  <a:gd name="T1" fmla="*/ 1 h 13"/>
                  <a:gd name="T2" fmla="*/ 1 w 13"/>
                  <a:gd name="T3" fmla="*/ 5 h 13"/>
                  <a:gd name="T4" fmla="*/ 4 w 13"/>
                  <a:gd name="T5" fmla="*/ 12 h 13"/>
                  <a:gd name="T6" fmla="*/ 6 w 13"/>
                  <a:gd name="T7" fmla="*/ 13 h 13"/>
                  <a:gd name="T8" fmla="*/ 12 w 13"/>
                  <a:gd name="T9" fmla="*/ 9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1" y="11"/>
                      <a:pt x="4" y="12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9"/>
                    </a:cubicBezTo>
                    <a:cubicBezTo>
                      <a:pt x="13" y="6"/>
                      <a:pt x="12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97">
                <a:extLst>
                  <a:ext uri="{FF2B5EF4-FFF2-40B4-BE49-F238E27FC236}">
                    <a16:creationId xmlns:a16="http://schemas.microsoft.com/office/drawing/2014/main" xmlns="" id="{8C43FFA6-8AA4-4983-B4E0-D473502AF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6584950"/>
                <a:ext cx="11113" cy="9525"/>
              </a:xfrm>
              <a:custGeom>
                <a:avLst/>
                <a:gdLst>
                  <a:gd name="T0" fmla="*/ 10 w 14"/>
                  <a:gd name="T1" fmla="*/ 1 h 12"/>
                  <a:gd name="T2" fmla="*/ 2 w 14"/>
                  <a:gd name="T3" fmla="*/ 4 h 12"/>
                  <a:gd name="T4" fmla="*/ 5 w 14"/>
                  <a:gd name="T5" fmla="*/ 12 h 12"/>
                  <a:gd name="T6" fmla="*/ 7 w 14"/>
                  <a:gd name="T7" fmla="*/ 12 h 12"/>
                  <a:gd name="T8" fmla="*/ 13 w 14"/>
                  <a:gd name="T9" fmla="*/ 9 h 12"/>
                  <a:gd name="T10" fmla="*/ 10 w 14"/>
                  <a:gd name="T11" fmla="*/ 1 h 12"/>
                  <a:gd name="T12" fmla="*/ 10 w 14"/>
                  <a:gd name="T13" fmla="*/ 1 h 12"/>
                  <a:gd name="T14" fmla="*/ 10 w 14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0" y="1"/>
                    </a:moveTo>
                    <a:cubicBezTo>
                      <a:pt x="7" y="0"/>
                      <a:pt x="3" y="1"/>
                      <a:pt x="2" y="4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10" y="12"/>
                      <a:pt x="12" y="11"/>
                      <a:pt x="13" y="9"/>
                    </a:cubicBezTo>
                    <a:cubicBezTo>
                      <a:pt x="14" y="6"/>
                      <a:pt x="13" y="2"/>
                      <a:pt x="10" y="1"/>
                    </a:cubicBezTo>
                    <a:close/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98">
                <a:extLst>
                  <a:ext uri="{FF2B5EF4-FFF2-40B4-BE49-F238E27FC236}">
                    <a16:creationId xmlns:a16="http://schemas.microsoft.com/office/drawing/2014/main" xmlns="" id="{72D08A1F-7AF7-4E61-AE10-5B8463BC7F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6661150"/>
                <a:ext cx="9525" cy="11113"/>
              </a:xfrm>
              <a:custGeom>
                <a:avLst/>
                <a:gdLst>
                  <a:gd name="T0" fmla="*/ 7 w 12"/>
                  <a:gd name="T1" fmla="*/ 1 h 13"/>
                  <a:gd name="T2" fmla="*/ 0 w 12"/>
                  <a:gd name="T3" fmla="*/ 6 h 13"/>
                  <a:gd name="T4" fmla="*/ 5 w 12"/>
                  <a:gd name="T5" fmla="*/ 13 h 13"/>
                  <a:gd name="T6" fmla="*/ 5 w 12"/>
                  <a:gd name="T7" fmla="*/ 13 h 13"/>
                  <a:gd name="T8" fmla="*/ 6 w 12"/>
                  <a:gd name="T9" fmla="*/ 13 h 13"/>
                  <a:gd name="T10" fmla="*/ 12 w 12"/>
                  <a:gd name="T11" fmla="*/ 8 h 13"/>
                  <a:gd name="T12" fmla="*/ 7 w 12"/>
                  <a:gd name="T13" fmla="*/ 1 h 13"/>
                  <a:gd name="T14" fmla="*/ 7 w 12"/>
                  <a:gd name="T15" fmla="*/ 1 h 13"/>
                  <a:gd name="T16" fmla="*/ 7 w 12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7" y="1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8"/>
                    </a:cubicBezTo>
                    <a:cubicBezTo>
                      <a:pt x="12" y="4"/>
                      <a:pt x="10" y="1"/>
                      <a:pt x="7" y="1"/>
                    </a:cubicBezTo>
                    <a:close/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99">
                <a:extLst>
                  <a:ext uri="{FF2B5EF4-FFF2-40B4-BE49-F238E27FC236}">
                    <a16:creationId xmlns:a16="http://schemas.microsoft.com/office/drawing/2014/main" xmlns="" id="{AEAC84EC-06D1-452B-BA67-580C6CD8D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8013" y="6654800"/>
                <a:ext cx="11113" cy="11113"/>
              </a:xfrm>
              <a:custGeom>
                <a:avLst/>
                <a:gdLst>
                  <a:gd name="T0" fmla="*/ 9 w 14"/>
                  <a:gd name="T1" fmla="*/ 1 h 13"/>
                  <a:gd name="T2" fmla="*/ 1 w 14"/>
                  <a:gd name="T3" fmla="*/ 5 h 13"/>
                  <a:gd name="T4" fmla="*/ 5 w 14"/>
                  <a:gd name="T5" fmla="*/ 12 h 13"/>
                  <a:gd name="T6" fmla="*/ 7 w 14"/>
                  <a:gd name="T7" fmla="*/ 13 h 13"/>
                  <a:gd name="T8" fmla="*/ 13 w 14"/>
                  <a:gd name="T9" fmla="*/ 9 h 13"/>
                  <a:gd name="T10" fmla="*/ 9 w 14"/>
                  <a:gd name="T11" fmla="*/ 1 h 13"/>
                  <a:gd name="T12" fmla="*/ 9 w 14"/>
                  <a:gd name="T13" fmla="*/ 1 h 13"/>
                  <a:gd name="T14" fmla="*/ 9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0"/>
                      <a:pt x="2" y="2"/>
                      <a:pt x="1" y="5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9" y="13"/>
                      <a:pt x="12" y="11"/>
                      <a:pt x="13" y="9"/>
                    </a:cubicBezTo>
                    <a:cubicBezTo>
                      <a:pt x="14" y="6"/>
                      <a:pt x="12" y="2"/>
                      <a:pt x="9" y="1"/>
                    </a:cubicBezTo>
                    <a:close/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00">
                <a:extLst>
                  <a:ext uri="{FF2B5EF4-FFF2-40B4-BE49-F238E27FC236}">
                    <a16:creationId xmlns:a16="http://schemas.microsoft.com/office/drawing/2014/main" xmlns="" id="{E74C79CC-5498-4C59-8C32-9725B0E6CA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2300" y="6659563"/>
                <a:ext cx="9525" cy="9525"/>
              </a:xfrm>
              <a:custGeom>
                <a:avLst/>
                <a:gdLst>
                  <a:gd name="T0" fmla="*/ 8 w 13"/>
                  <a:gd name="T1" fmla="*/ 1 h 13"/>
                  <a:gd name="T2" fmla="*/ 0 w 13"/>
                  <a:gd name="T3" fmla="*/ 5 h 13"/>
                  <a:gd name="T4" fmla="*/ 5 w 13"/>
                  <a:gd name="T5" fmla="*/ 13 h 13"/>
                  <a:gd name="T6" fmla="*/ 6 w 13"/>
                  <a:gd name="T7" fmla="*/ 13 h 13"/>
                  <a:gd name="T8" fmla="*/ 12 w 13"/>
                  <a:gd name="T9" fmla="*/ 8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9"/>
                      <a:pt x="2" y="12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8"/>
                    </a:cubicBezTo>
                    <a:cubicBezTo>
                      <a:pt x="13" y="5"/>
                      <a:pt x="11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01">
                <a:extLst>
                  <a:ext uri="{FF2B5EF4-FFF2-40B4-BE49-F238E27FC236}">
                    <a16:creationId xmlns:a16="http://schemas.microsoft.com/office/drawing/2014/main" xmlns="" id="{CB61567E-433D-49E6-ADA6-1245810E62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5313" y="6650038"/>
                <a:ext cx="11113" cy="9525"/>
              </a:xfrm>
              <a:custGeom>
                <a:avLst/>
                <a:gdLst>
                  <a:gd name="T0" fmla="*/ 10 w 14"/>
                  <a:gd name="T1" fmla="*/ 2 h 13"/>
                  <a:gd name="T2" fmla="*/ 2 w 14"/>
                  <a:gd name="T3" fmla="*/ 5 h 13"/>
                  <a:gd name="T4" fmla="*/ 5 w 14"/>
                  <a:gd name="T5" fmla="*/ 13 h 13"/>
                  <a:gd name="T6" fmla="*/ 7 w 14"/>
                  <a:gd name="T7" fmla="*/ 13 h 13"/>
                  <a:gd name="T8" fmla="*/ 13 w 14"/>
                  <a:gd name="T9" fmla="*/ 10 h 13"/>
                  <a:gd name="T10" fmla="*/ 10 w 14"/>
                  <a:gd name="T11" fmla="*/ 2 h 13"/>
                  <a:gd name="T12" fmla="*/ 10 w 14"/>
                  <a:gd name="T13" fmla="*/ 2 h 13"/>
                  <a:gd name="T14" fmla="*/ 10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10" y="2"/>
                    </a:moveTo>
                    <a:cubicBezTo>
                      <a:pt x="7" y="0"/>
                      <a:pt x="3" y="2"/>
                      <a:pt x="2" y="5"/>
                    </a:cubicBezTo>
                    <a:cubicBezTo>
                      <a:pt x="0" y="8"/>
                      <a:pt x="2" y="11"/>
                      <a:pt x="5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10" y="13"/>
                      <a:pt x="12" y="12"/>
                      <a:pt x="13" y="10"/>
                    </a:cubicBezTo>
                    <a:cubicBezTo>
                      <a:pt x="14" y="7"/>
                      <a:pt x="13" y="3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02">
                <a:extLst>
                  <a:ext uri="{FF2B5EF4-FFF2-40B4-BE49-F238E27FC236}">
                    <a16:creationId xmlns:a16="http://schemas.microsoft.com/office/drawing/2014/main" xmlns="" id="{A4C483BF-B324-4134-8C86-0FCE46E6B4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7863" y="6661150"/>
                <a:ext cx="11113" cy="9525"/>
              </a:xfrm>
              <a:custGeom>
                <a:avLst/>
                <a:gdLst>
                  <a:gd name="T0" fmla="*/ 5 w 13"/>
                  <a:gd name="T1" fmla="*/ 0 h 12"/>
                  <a:gd name="T2" fmla="*/ 1 w 13"/>
                  <a:gd name="T3" fmla="*/ 7 h 12"/>
                  <a:gd name="T4" fmla="*/ 7 w 13"/>
                  <a:gd name="T5" fmla="*/ 12 h 12"/>
                  <a:gd name="T6" fmla="*/ 8 w 13"/>
                  <a:gd name="T7" fmla="*/ 12 h 12"/>
                  <a:gd name="T8" fmla="*/ 12 w 13"/>
                  <a:gd name="T9" fmla="*/ 5 h 12"/>
                  <a:gd name="T10" fmla="*/ 5 w 13"/>
                  <a:gd name="T11" fmla="*/ 0 h 12"/>
                  <a:gd name="T12" fmla="*/ 5 w 13"/>
                  <a:gd name="T13" fmla="*/ 0 h 12"/>
                  <a:gd name="T14" fmla="*/ 5 w 13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5" y="0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1" y="10"/>
                      <a:pt x="4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11" y="11"/>
                      <a:pt x="13" y="8"/>
                      <a:pt x="12" y="5"/>
                    </a:cubicBezTo>
                    <a:cubicBezTo>
                      <a:pt x="12" y="2"/>
                      <a:pt x="9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03">
                <a:extLst>
                  <a:ext uri="{FF2B5EF4-FFF2-40B4-BE49-F238E27FC236}">
                    <a16:creationId xmlns:a16="http://schemas.microsoft.com/office/drawing/2014/main" xmlns="" id="{2DA05091-1B8C-483D-B0F9-3BF822580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2150" y="6656388"/>
                <a:ext cx="11113" cy="11113"/>
              </a:xfrm>
              <a:custGeom>
                <a:avLst/>
                <a:gdLst>
                  <a:gd name="T0" fmla="*/ 5 w 14"/>
                  <a:gd name="T1" fmla="*/ 1 h 13"/>
                  <a:gd name="T2" fmla="*/ 1 w 14"/>
                  <a:gd name="T3" fmla="*/ 9 h 13"/>
                  <a:gd name="T4" fmla="*/ 7 w 14"/>
                  <a:gd name="T5" fmla="*/ 13 h 13"/>
                  <a:gd name="T6" fmla="*/ 9 w 14"/>
                  <a:gd name="T7" fmla="*/ 13 h 13"/>
                  <a:gd name="T8" fmla="*/ 13 w 14"/>
                  <a:gd name="T9" fmla="*/ 5 h 13"/>
                  <a:gd name="T10" fmla="*/ 5 w 14"/>
                  <a:gd name="T11" fmla="*/ 1 h 13"/>
                  <a:gd name="T12" fmla="*/ 5 w 14"/>
                  <a:gd name="T13" fmla="*/ 1 h 13"/>
                  <a:gd name="T14" fmla="*/ 5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5" y="1"/>
                    </a:moveTo>
                    <a:cubicBezTo>
                      <a:pt x="2" y="2"/>
                      <a:pt x="0" y="5"/>
                      <a:pt x="1" y="9"/>
                    </a:cubicBezTo>
                    <a:cubicBezTo>
                      <a:pt x="2" y="11"/>
                      <a:pt x="4" y="13"/>
                      <a:pt x="7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04">
                <a:extLst>
                  <a:ext uri="{FF2B5EF4-FFF2-40B4-BE49-F238E27FC236}">
                    <a16:creationId xmlns:a16="http://schemas.microsoft.com/office/drawing/2014/main" xmlns="" id="{115CCD70-067B-4655-966F-28A93A0763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4850" y="6651625"/>
                <a:ext cx="11113" cy="11113"/>
              </a:xfrm>
              <a:custGeom>
                <a:avLst/>
                <a:gdLst>
                  <a:gd name="T0" fmla="*/ 5 w 14"/>
                  <a:gd name="T1" fmla="*/ 1 h 13"/>
                  <a:gd name="T2" fmla="*/ 1 w 14"/>
                  <a:gd name="T3" fmla="*/ 9 h 13"/>
                  <a:gd name="T4" fmla="*/ 7 w 14"/>
                  <a:gd name="T5" fmla="*/ 13 h 13"/>
                  <a:gd name="T6" fmla="*/ 9 w 14"/>
                  <a:gd name="T7" fmla="*/ 12 h 13"/>
                  <a:gd name="T8" fmla="*/ 12 w 14"/>
                  <a:gd name="T9" fmla="*/ 5 h 13"/>
                  <a:gd name="T10" fmla="*/ 5 w 14"/>
                  <a:gd name="T11" fmla="*/ 1 h 13"/>
                  <a:gd name="T12" fmla="*/ 5 w 14"/>
                  <a:gd name="T13" fmla="*/ 1 h 13"/>
                  <a:gd name="T14" fmla="*/ 5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5" y="1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2" y="11"/>
                      <a:pt x="5" y="13"/>
                      <a:pt x="7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2" y="11"/>
                      <a:pt x="14" y="8"/>
                      <a:pt x="12" y="5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05">
                <a:extLst>
                  <a:ext uri="{FF2B5EF4-FFF2-40B4-BE49-F238E27FC236}">
                    <a16:creationId xmlns:a16="http://schemas.microsoft.com/office/drawing/2014/main" xmlns="" id="{DB9F778E-C769-485F-9F10-43DE1E895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3575" y="6662738"/>
                <a:ext cx="11113" cy="9525"/>
              </a:xfrm>
              <a:custGeom>
                <a:avLst/>
                <a:gdLst>
                  <a:gd name="T0" fmla="*/ 6 w 13"/>
                  <a:gd name="T1" fmla="*/ 1 h 13"/>
                  <a:gd name="T2" fmla="*/ 1 w 13"/>
                  <a:gd name="T3" fmla="*/ 7 h 13"/>
                  <a:gd name="T4" fmla="*/ 7 w 13"/>
                  <a:gd name="T5" fmla="*/ 13 h 13"/>
                  <a:gd name="T6" fmla="*/ 7 w 13"/>
                  <a:gd name="T7" fmla="*/ 13 h 13"/>
                  <a:gd name="T8" fmla="*/ 7 w 13"/>
                  <a:gd name="T9" fmla="*/ 12 h 13"/>
                  <a:gd name="T10" fmla="*/ 13 w 13"/>
                  <a:gd name="T11" fmla="*/ 6 h 13"/>
                  <a:gd name="T12" fmla="*/ 6 w 13"/>
                  <a:gd name="T13" fmla="*/ 1 h 13"/>
                  <a:gd name="T14" fmla="*/ 6 w 13"/>
                  <a:gd name="T15" fmla="*/ 1 h 13"/>
                  <a:gd name="T16" fmla="*/ 6 w 13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6" y="1"/>
                    </a:moveTo>
                    <a:cubicBezTo>
                      <a:pt x="3" y="1"/>
                      <a:pt x="0" y="4"/>
                      <a:pt x="1" y="7"/>
                    </a:cubicBezTo>
                    <a:cubicBezTo>
                      <a:pt x="1" y="10"/>
                      <a:pt x="4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12"/>
                      <a:pt x="13" y="9"/>
                      <a:pt x="13" y="6"/>
                    </a:cubicBezTo>
                    <a:cubicBezTo>
                      <a:pt x="12" y="3"/>
                      <a:pt x="9" y="0"/>
                      <a:pt x="6" y="1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407">
                <a:extLst>
                  <a:ext uri="{FF2B5EF4-FFF2-40B4-BE49-F238E27FC236}">
                    <a16:creationId xmlns:a16="http://schemas.microsoft.com/office/drawing/2014/main" xmlns="" id="{A1DBDCA9-531C-4203-B710-42FD742EE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7550" y="6645275"/>
                <a:ext cx="11113" cy="11113"/>
              </a:xfrm>
              <a:custGeom>
                <a:avLst/>
                <a:gdLst>
                  <a:gd name="T0" fmla="*/ 4 w 14"/>
                  <a:gd name="T1" fmla="*/ 2 h 13"/>
                  <a:gd name="T2" fmla="*/ 2 w 14"/>
                  <a:gd name="T3" fmla="*/ 10 h 13"/>
                  <a:gd name="T4" fmla="*/ 7 w 14"/>
                  <a:gd name="T5" fmla="*/ 13 h 13"/>
                  <a:gd name="T6" fmla="*/ 10 w 14"/>
                  <a:gd name="T7" fmla="*/ 12 h 13"/>
                  <a:gd name="T8" fmla="*/ 12 w 14"/>
                  <a:gd name="T9" fmla="*/ 4 h 13"/>
                  <a:gd name="T10" fmla="*/ 4 w 14"/>
                  <a:gd name="T11" fmla="*/ 2 h 13"/>
                  <a:gd name="T12" fmla="*/ 4 w 14"/>
                  <a:gd name="T13" fmla="*/ 2 h 13"/>
                  <a:gd name="T14" fmla="*/ 4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2"/>
                    </a:cubicBezTo>
                    <a:cubicBezTo>
                      <a:pt x="13" y="11"/>
                      <a:pt x="14" y="7"/>
                      <a:pt x="12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Rectangle 539">
              <a:extLst>
                <a:ext uri="{FF2B5EF4-FFF2-40B4-BE49-F238E27FC236}">
                  <a16:creationId xmlns:a16="http://schemas.microsoft.com/office/drawing/2014/main" xmlns="" id="{E509A415-9F0D-4254-A67A-2A1293F05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523790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25">
            <a:extLst>
              <a:ext uri="{FF2B5EF4-FFF2-40B4-BE49-F238E27FC236}">
                <a16:creationId xmlns:a16="http://schemas.microsoft.com/office/drawing/2014/main" xmlns="" id="{D6DA3A06-27AC-4D83-8BC4-1696608BC90B}"/>
              </a:ext>
            </a:extLst>
          </p:cNvPr>
          <p:cNvCxnSpPr>
            <a:cxnSpLocks/>
          </p:cNvCxnSpPr>
          <p:nvPr/>
        </p:nvCxnSpPr>
        <p:spPr>
          <a:xfrm rot="16200000">
            <a:off x="3138709" y="3429767"/>
            <a:ext cx="5040000" cy="0"/>
          </a:xfrm>
          <a:prstGeom prst="line">
            <a:avLst/>
          </a:prstGeom>
          <a:ln>
            <a:solidFill>
              <a:srgbClr val="BDE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1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Nowe Miasto nad Wartą</a:t>
            </a:r>
            <a:r>
              <a:rPr lang="pl-PL"/>
              <a:t>: uwarunkowania 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xmlns="" id="{63CE15A2-E799-452D-9CB1-904D3B8A8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64" y="1"/>
            <a:ext cx="8895836" cy="62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Krzykosy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xmlns="" id="{C0A16BD5-32AC-4DEE-A597-8CAB88D38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50" y="23430"/>
            <a:ext cx="8806949" cy="62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Zaniemyśl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E0911D66-720E-4EE0-8B41-4C287A528E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66" y="-2"/>
            <a:ext cx="8846794" cy="62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Środa Wielkopolska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71C16862-7ACD-4EF5-B61D-974680F15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742" y="0"/>
            <a:ext cx="8794258" cy="62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Kórnik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AE6A1669-AA69-406E-A483-0B5617900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865" y="0"/>
            <a:ext cx="8846795" cy="62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Mosina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</a:endParaRP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xmlns="" id="{FB445308-51B6-4235-B8EC-C9344A12D6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092" y="0"/>
            <a:ext cx="8753343" cy="61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gmina Luboń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FB351610-3E92-4C81-9116-8BCD6DCAB0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81" y="0"/>
            <a:ext cx="8850619" cy="62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8A41709-41E9-4AC7-95AC-EB0331AF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Miasto Poznań</a:t>
            </a:r>
            <a:r>
              <a:rPr lang="pl-PL"/>
              <a:t>: uwarunkowania przebiegów</a:t>
            </a:r>
            <a:endParaRPr lang="pl-PL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C06336F7-8B41-4E5F-80D9-FCF5E71D54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425" y="1"/>
            <a:ext cx="8800068" cy="6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9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7DA37B-8D93-4162-9E16-D4FE3020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74" y="2281170"/>
            <a:ext cx="2514622" cy="2295660"/>
          </a:xfrm>
        </p:spPr>
        <p:txBody>
          <a:bodyPr/>
          <a:lstStyle/>
          <a:p>
            <a:r>
              <a:rPr lang="pl-PL" b="1"/>
              <a:t>STEŚ</a:t>
            </a:r>
            <a:r>
              <a:rPr lang="pl-PL"/>
              <a:t> Studium Techniczno – Ekonomiczno </a:t>
            </a:r>
            <a:r>
              <a:rPr lang="pl-PL">
                <a:ea typeface="+mn-lt"/>
                <a:cs typeface="+mn-lt"/>
              </a:rPr>
              <a:t>– </a:t>
            </a:r>
            <a:r>
              <a:rPr lang="pl-PL"/>
              <a:t> Środowiskowe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6FE0E356-0CE7-47A4-BB42-3E30DD711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31" b="-685"/>
          <a:stretch/>
        </p:blipFill>
        <p:spPr>
          <a:xfrm>
            <a:off x="7176052" y="291583"/>
            <a:ext cx="4337293" cy="6120242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0BDE3E9D-C6D4-4259-9785-B1C63EE56B6F}"/>
              </a:ext>
            </a:extLst>
          </p:cNvPr>
          <p:cNvSpPr txBox="1"/>
          <p:nvPr/>
        </p:nvSpPr>
        <p:spPr>
          <a:xfrm>
            <a:off x="3343964" y="1378420"/>
            <a:ext cx="359372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700" b="1">
                <a:cs typeface="Segoe UI"/>
              </a:rPr>
              <a:t>STEŚ - Studium Techniczno –Ekonomiczno - Środowiskowe</a:t>
            </a:r>
            <a:r>
              <a:rPr lang="en-US" sz="1700">
                <a:cs typeface="Segoe UI"/>
              </a:rPr>
              <a:t>​</a:t>
            </a:r>
            <a:br>
              <a:rPr lang="en-US" sz="1700">
                <a:cs typeface="Segoe UI"/>
              </a:rPr>
            </a:br>
            <a:endParaRPr lang="en-US" sz="1700">
              <a:solidFill>
                <a:srgbClr val="575757"/>
              </a:solidFill>
              <a:cs typeface="Segoe UI"/>
            </a:endParaRPr>
          </a:p>
          <a:p>
            <a:pPr marL="285750" indent="-285750" algn="just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Status: w trakcie procedury przetargowej.</a:t>
            </a:r>
          </a:p>
          <a:p>
            <a:pPr marL="285750" indent="-285750" algn="just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Planowany termin rozpoczęcia prac projektowych: koniec 2021 r.</a:t>
            </a:r>
          </a:p>
          <a:p>
            <a:pPr marL="285750" indent="-285750" algn="just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Cztery Etapy STEŚ.</a:t>
            </a:r>
          </a:p>
          <a:p>
            <a:pPr marL="285750" indent="-285750" algn="just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Planowany czas trwania poszczególnych etapów:</a:t>
            </a:r>
          </a:p>
          <a:p>
            <a:pPr marL="742950" lvl="1" indent="-285750" algn="just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I: 95 dni.</a:t>
            </a:r>
          </a:p>
          <a:p>
            <a:pPr marL="742950" lvl="1" indent="-285750" algn="just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II: 255 dni.</a:t>
            </a:r>
          </a:p>
          <a:p>
            <a:pPr marL="742950" lvl="1" indent="-285750" algn="just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III: 58 dni.</a:t>
            </a:r>
          </a:p>
          <a:p>
            <a:pPr marL="742950" lvl="1" indent="-285750" algn="just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IV: 647 dni (prace rozpoczynają się po zakonczeniu etapu I).</a:t>
            </a:r>
          </a:p>
          <a:p>
            <a:pPr marL="742950" lvl="1" indent="-285750" algn="just">
              <a:buFont typeface="Wingdings"/>
              <a:buChar char="Ø"/>
            </a:pPr>
            <a:endParaRPr lang="pl-PL" sz="1700">
              <a:solidFill>
                <a:srgbClr val="13335A"/>
              </a:solidFill>
              <a:cs typeface="Segoe UI"/>
            </a:endParaRPr>
          </a:p>
          <a:p>
            <a:pPr algn="just"/>
            <a:endParaRPr lang="en-US" sz="1700">
              <a:solidFill>
                <a:srgbClr val="575757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2516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1ABB69D-A29F-4771-A124-F3D930E7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914401"/>
            <a:ext cx="3205113" cy="5750350"/>
          </a:xfrm>
        </p:spPr>
        <p:txBody>
          <a:bodyPr/>
          <a:lstStyle/>
          <a:p>
            <a:r>
              <a:rPr lang="pl-PL" b="1"/>
              <a:t>Inwentaryzacje przyrodnicze </a:t>
            </a:r>
            <a:r>
              <a:rPr lang="pl-PL"/>
              <a:t/>
            </a:r>
            <a:br>
              <a:rPr lang="pl-PL"/>
            </a:br>
            <a:r>
              <a:rPr lang="pl-PL" sz="2400">
                <a:solidFill>
                  <a:schemeClr val="bg1"/>
                </a:solidFill>
              </a:rPr>
              <a:t/>
            </a:r>
            <a:br>
              <a:rPr lang="pl-PL" sz="2400">
                <a:solidFill>
                  <a:schemeClr val="bg1"/>
                </a:solidFill>
              </a:rPr>
            </a:br>
            <a:r>
              <a:rPr lang="pl-PL" sz="1800">
                <a:solidFill>
                  <a:schemeClr val="bg1"/>
                </a:solidFill>
              </a:rPr>
              <a:t>Badaniami objęte będą tereny potencjalnie przeznaczone na cele budowy linii kolejowych lub infrastruktury z nimi związanej lub mogące znajdować się w zasięgu ich oddziaływania, realizowanych w ramach inwestycji Centralnego Portu Komunikacyjnego.</a:t>
            </a:r>
            <a:r>
              <a:rPr lang="en-US" sz="2400">
                <a:solidFill>
                  <a:schemeClr val="bg1"/>
                </a:solidFill>
              </a:rPr>
              <a:t/>
            </a:r>
            <a:br>
              <a:rPr lang="en-US" sz="2400">
                <a:solidFill>
                  <a:schemeClr val="bg1"/>
                </a:solidFill>
              </a:rPr>
            </a:br>
            <a:endParaRPr lang="pl-PL">
              <a:solidFill>
                <a:schemeClr val="bg1"/>
              </a:solidFill>
            </a:endParaRPr>
          </a:p>
        </p:txBody>
      </p:sp>
      <p:pic>
        <p:nvPicPr>
          <p:cNvPr id="7" name="Symbol zastępczy obrazu 12">
            <a:extLst>
              <a:ext uri="{FF2B5EF4-FFF2-40B4-BE49-F238E27FC236}">
                <a16:creationId xmlns:a16="http://schemas.microsoft.com/office/drawing/2014/main" xmlns="" id="{A879FA60-08C4-428C-B9E3-D494F7842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2500"/>
          <a:stretch/>
        </p:blipFill>
        <p:spPr>
          <a:xfrm>
            <a:off x="6833254" y="116993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</p:spPr>
      </p:pic>
      <p:pic>
        <p:nvPicPr>
          <p:cNvPr id="8" name="Symbol zastępczy obrazu 16" descr="Obraz zawierający zewnętrzne, woda, ptak wodny, ptak&#10;&#10;Opis wygenerowany automatycznie">
            <a:extLst>
              <a:ext uri="{FF2B5EF4-FFF2-40B4-BE49-F238E27FC236}">
                <a16:creationId xmlns:a16="http://schemas.microsoft.com/office/drawing/2014/main" xmlns="" id="{47FECD81-3548-4773-8815-A0DF2BD9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90" r="24390"/>
          <a:stretch>
            <a:fillRect/>
          </a:stretch>
        </p:blipFill>
        <p:spPr>
          <a:xfrm>
            <a:off x="6808180" y="3619293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</p:spPr>
      </p:pic>
      <p:pic>
        <p:nvPicPr>
          <p:cNvPr id="9" name="Symbol zastępczy obrazu 14" descr="Obraz zawierający drzewo, trawa, zewnętrzne, woda&#10;&#10;Opis wygenerowany automatycznie">
            <a:extLst>
              <a:ext uri="{FF2B5EF4-FFF2-40B4-BE49-F238E27FC236}">
                <a16:creationId xmlns:a16="http://schemas.microsoft.com/office/drawing/2014/main" xmlns="" id="{DC534A21-39FC-468D-AC94-B751104A2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7" r="16797"/>
          <a:stretch>
            <a:fillRect/>
          </a:stretch>
        </p:blipFill>
        <p:spPr>
          <a:xfrm>
            <a:off x="8521440" y="1868143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</p:spPr>
      </p:pic>
      <p:pic>
        <p:nvPicPr>
          <p:cNvPr id="10" name="Symbol zastępczy obrazu 18" descr="Obraz zawierający trawa, zewnętrzne, pole, ssak&#10;&#10;Opis wygenerowany automatycznie">
            <a:extLst>
              <a:ext uri="{FF2B5EF4-FFF2-40B4-BE49-F238E27FC236}">
                <a16:creationId xmlns:a16="http://schemas.microsoft.com/office/drawing/2014/main" xmlns="" id="{F53C1EDF-74AB-422C-8059-D1B4C6715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65" r="21665"/>
          <a:stretch>
            <a:fillRect/>
          </a:stretch>
        </p:blipFill>
        <p:spPr>
          <a:xfrm>
            <a:off x="5094920" y="1868143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</p:spPr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xmlns="" id="{FE7C7A96-CA93-4689-9142-CA123696EA0F}"/>
              </a:ext>
            </a:extLst>
          </p:cNvPr>
          <p:cNvSpPr txBox="1">
            <a:spLocks/>
          </p:cNvSpPr>
          <p:nvPr/>
        </p:nvSpPr>
        <p:spPr>
          <a:xfrm>
            <a:off x="3410607" y="1648128"/>
            <a:ext cx="1985243" cy="3920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09666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>
            <a:hlinkClick r:id="" action="ppaction://media"/>
            <a:extLst>
              <a:ext uri="{FF2B5EF4-FFF2-40B4-BE49-F238E27FC236}">
                <a16:creationId xmlns:a16="http://schemas.microsoft.com/office/drawing/2014/main" xmlns="" id="{CFDC0E4C-3592-455F-BEB4-4C79E927A2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297" y="-9010"/>
            <a:ext cx="12191999" cy="68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3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7DA37B-8D93-4162-9E16-D4FE3020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74" y="2281170"/>
            <a:ext cx="2514622" cy="2295660"/>
          </a:xfrm>
        </p:spPr>
        <p:txBody>
          <a:bodyPr/>
          <a:lstStyle/>
          <a:p>
            <a:r>
              <a:rPr lang="pl-PL" b="1"/>
              <a:t>STEŚ</a:t>
            </a:r>
            <a:r>
              <a:rPr lang="pl-PL"/>
              <a:t> Studium Techniczno – Ekonomiczno </a:t>
            </a:r>
            <a:r>
              <a:rPr lang="pl-PL">
                <a:ea typeface="+mn-lt"/>
                <a:cs typeface="+mn-lt"/>
              </a:rPr>
              <a:t>– </a:t>
            </a:r>
            <a:r>
              <a:rPr lang="pl-PL"/>
              <a:t> Środowiskowe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6FE0E356-0CE7-47A4-BB42-3E30DD711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31" b="-685"/>
          <a:stretch/>
        </p:blipFill>
        <p:spPr>
          <a:xfrm>
            <a:off x="7176052" y="291583"/>
            <a:ext cx="4337293" cy="6120242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0BDE3E9D-C6D4-4259-9785-B1C63EE56B6F}"/>
              </a:ext>
            </a:extLst>
          </p:cNvPr>
          <p:cNvSpPr txBox="1"/>
          <p:nvPr/>
        </p:nvSpPr>
        <p:spPr>
          <a:xfrm>
            <a:off x="3343964" y="1378420"/>
            <a:ext cx="359372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err="1">
                <a:cs typeface="Segoe UI"/>
              </a:rPr>
              <a:t>Studium</a:t>
            </a:r>
            <a:r>
              <a:rPr lang="en-US" sz="1700" b="1">
                <a:cs typeface="Segoe UI"/>
              </a:rPr>
              <a:t> </a:t>
            </a:r>
            <a:r>
              <a:rPr lang="en-US" sz="1700" b="1" err="1">
                <a:cs typeface="Segoe UI"/>
              </a:rPr>
              <a:t>Techniczno</a:t>
            </a:r>
            <a:r>
              <a:rPr lang="en-US" sz="1700" b="1">
                <a:cs typeface="Segoe UI"/>
              </a:rPr>
              <a:t> –</a:t>
            </a:r>
            <a:r>
              <a:rPr lang="pl-PL" sz="1700" b="1">
                <a:cs typeface="Segoe UI"/>
              </a:rPr>
              <a:t> </a:t>
            </a:r>
            <a:r>
              <a:rPr lang="en-US" sz="1700" b="1" err="1">
                <a:cs typeface="Segoe UI"/>
              </a:rPr>
              <a:t>Ekonomiczno</a:t>
            </a:r>
            <a:r>
              <a:rPr lang="en-US" sz="1700" b="1">
                <a:cs typeface="Segoe UI"/>
              </a:rPr>
              <a:t> – </a:t>
            </a:r>
            <a:r>
              <a:rPr lang="en-US" sz="1700" b="1" err="1">
                <a:cs typeface="Segoe UI"/>
              </a:rPr>
              <a:t>Środowiskowe</a:t>
            </a:r>
            <a:r>
              <a:rPr lang="en-US" sz="1700">
                <a:cs typeface="Segoe UI"/>
              </a:rPr>
              <a:t>​</a:t>
            </a:r>
            <a:r>
              <a:rPr lang="pl-PL" sz="1700">
                <a:cs typeface="Segoe UI"/>
              </a:rPr>
              <a:t> (</a:t>
            </a:r>
            <a:r>
              <a:rPr lang="en-US" sz="1700" b="1">
                <a:cs typeface="Segoe UI"/>
              </a:rPr>
              <a:t>STEŚ</a:t>
            </a:r>
            <a:r>
              <a:rPr lang="pl-PL" sz="1700" b="1">
                <a:cs typeface="Segoe UI"/>
              </a:rPr>
              <a:t>)</a:t>
            </a:r>
            <a:r>
              <a:rPr lang="en-US" sz="1700">
                <a:cs typeface="Segoe UI"/>
              </a:rPr>
              <a:t/>
            </a:r>
            <a:br>
              <a:rPr lang="en-US" sz="1700">
                <a:cs typeface="Segoe UI"/>
              </a:rPr>
            </a:br>
            <a:endParaRPr lang="en-US" sz="1700">
              <a:solidFill>
                <a:srgbClr val="575757"/>
              </a:solidFill>
              <a:cs typeface="Segoe UI"/>
            </a:endParaRPr>
          </a:p>
          <a:p>
            <a:pPr marL="285750" indent="-285750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Status: w trakcie procedury przetargowej.</a:t>
            </a:r>
          </a:p>
          <a:p>
            <a:pPr marL="285750" indent="-285750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ea typeface="+mn-lt"/>
                <a:cs typeface="+mn-lt"/>
              </a:rPr>
              <a:t>Planowany termin rozpoczęcia prac projektowych: koniec 2021 r.</a:t>
            </a:r>
            <a:endParaRPr lang="pl-PL" sz="1700">
              <a:solidFill>
                <a:srgbClr val="13335A"/>
              </a:solidFill>
              <a:cs typeface="Segoe UI"/>
            </a:endParaRPr>
          </a:p>
          <a:p>
            <a:pPr marL="285750" indent="-285750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Cztery etapy STEŚ.</a:t>
            </a:r>
          </a:p>
          <a:p>
            <a:pPr marL="285750" indent="-285750">
              <a:buFont typeface="Wingdings"/>
              <a:buChar char="ü"/>
            </a:pPr>
            <a:r>
              <a:rPr lang="pl-PL" sz="1700">
                <a:solidFill>
                  <a:srgbClr val="13335A"/>
                </a:solidFill>
                <a:cs typeface="Segoe UI"/>
              </a:rPr>
              <a:t>Planowany czas trwania poszczególnych etapów:</a:t>
            </a:r>
          </a:p>
          <a:p>
            <a:pPr marL="742950" lvl="1" indent="-285750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I: 95 dni.</a:t>
            </a:r>
          </a:p>
          <a:p>
            <a:pPr marL="742950" lvl="1" indent="-285750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II: 255 dni.</a:t>
            </a:r>
          </a:p>
          <a:p>
            <a:pPr marL="742950" lvl="1" indent="-285750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III: 58 dni.</a:t>
            </a:r>
          </a:p>
          <a:p>
            <a:pPr marL="742950" lvl="1" indent="-285750">
              <a:buFont typeface="Wingdings"/>
              <a:buChar char="Ø"/>
            </a:pPr>
            <a:r>
              <a:rPr lang="pl-PL" sz="1700">
                <a:solidFill>
                  <a:srgbClr val="13335A"/>
                </a:solidFill>
                <a:cs typeface="Segoe UI"/>
              </a:rPr>
              <a:t>Etap IV: 647 dni (prace rozpoczynają się po zakończeniu Etapu I).</a:t>
            </a:r>
          </a:p>
          <a:p>
            <a:pPr marL="742950" lvl="1" indent="-285750">
              <a:buFont typeface="Wingdings"/>
              <a:buChar char="Ø"/>
            </a:pPr>
            <a:endParaRPr lang="pl-PL" sz="1700">
              <a:solidFill>
                <a:srgbClr val="13335A"/>
              </a:solidFill>
              <a:cs typeface="Segoe UI"/>
            </a:endParaRPr>
          </a:p>
          <a:p>
            <a:endParaRPr lang="en-US" sz="1700">
              <a:solidFill>
                <a:srgbClr val="575757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6872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85B1837-D4C2-4AC9-9F4C-E207B190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BDE2F8"/>
                </a:solidFill>
              </a:rPr>
              <a:t>Wstępne opinie </a:t>
            </a:r>
            <a:r>
              <a:rPr lang="pl-PL"/>
              <a:t/>
            </a:r>
            <a:br>
              <a:rPr lang="pl-PL"/>
            </a:br>
            <a:r>
              <a:rPr lang="pl-PL"/>
              <a:t>jednostek samorządu terytorialnego</a:t>
            </a:r>
          </a:p>
        </p:txBody>
      </p:sp>
    </p:spTree>
    <p:extLst>
      <p:ext uri="{BB962C8B-B14F-4D97-AF65-F5344CB8AC3E}">
        <p14:creationId xmlns:p14="http://schemas.microsoft.com/office/powerpoint/2010/main" val="625780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6DB42A2-A7E1-4B42-9109-DF6C23E0D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52" y="2164547"/>
            <a:ext cx="6682000" cy="3248465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xmlns="" id="{D1ABB69D-A29F-4771-A124-F3D930E7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BE07EF5-1325-4CA2-902C-736DAAFDC97E}"/>
              </a:ext>
            </a:extLst>
          </p:cNvPr>
          <p:cNvSpPr/>
          <p:nvPr/>
        </p:nvSpPr>
        <p:spPr>
          <a:xfrm>
            <a:off x="3634818" y="472377"/>
            <a:ext cx="6523582" cy="23391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200" b="1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CPK udostępni gminom:</a:t>
            </a:r>
          </a:p>
          <a:p>
            <a:pPr marL="62992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20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prezentację</a:t>
            </a:r>
            <a:endParaRPr lang="pl-PL" sz="2200">
              <a:solidFill>
                <a:schemeClr val="accent3">
                  <a:lumMod val="50000"/>
                </a:schemeClr>
              </a:solidFill>
              <a:highlight>
                <a:srgbClr val="FFFFFF"/>
              </a:highlight>
              <a:cs typeface="Calibri"/>
            </a:endParaRPr>
          </a:p>
          <a:p>
            <a:pPr marL="62992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20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mapę z przebiegami na odcinku </a:t>
            </a:r>
            <a:r>
              <a:rPr lang="pl-PL" sz="2200">
                <a:solidFill>
                  <a:srgbClr val="002A4E"/>
                </a:solidFill>
                <a:highlight>
                  <a:srgbClr val="FFFFFF"/>
                </a:highlight>
              </a:rPr>
              <a:t>Pleszew-Poznań</a:t>
            </a:r>
            <a:endParaRPr lang="pl-PL" sz="2200">
              <a:solidFill>
                <a:srgbClr val="002A4E"/>
              </a:solidFill>
              <a:highlight>
                <a:srgbClr val="FFFFFF"/>
              </a:highlight>
              <a:cs typeface="Calibri"/>
            </a:endParaRPr>
          </a:p>
          <a:p>
            <a:pPr marL="62992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20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</a:rPr>
              <a:t>mapę z przebiegami dla poszczególnych gmin</a:t>
            </a:r>
          </a:p>
          <a:p>
            <a:pPr marL="62992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200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  <a:cs typeface="Calibri"/>
              </a:rPr>
              <a:t>formularz do zgłaszania uwag</a:t>
            </a:r>
            <a:endParaRPr lang="pl-PL">
              <a:highlight>
                <a:srgbClr val="FFFFFF"/>
              </a:highlight>
            </a:endParaRPr>
          </a:p>
          <a:p>
            <a:pPr marL="629920" lvl="4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endParaRPr lang="pl-PL">
              <a:solidFill>
                <a:schemeClr val="accent3">
                  <a:lumMod val="50000"/>
                </a:schemeClr>
              </a:solidFill>
              <a:highlight>
                <a:srgbClr val="FFFFFF"/>
              </a:highlight>
              <a:cs typeface="Calibri"/>
            </a:endParaRPr>
          </a:p>
          <a:p>
            <a:pPr marL="287020" lvl="4">
              <a:buClr>
                <a:srgbClr val="2565B3"/>
              </a:buClr>
            </a:pPr>
            <a:endParaRPr lang="pl-PL">
              <a:solidFill>
                <a:srgbClr val="FF0000"/>
              </a:solidFill>
              <a:highlight>
                <a:srgbClr val="FFFFFF"/>
              </a:highlight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CE1C854-E1AB-450D-891A-5FB84EDF2500}"/>
              </a:ext>
            </a:extLst>
          </p:cNvPr>
          <p:cNvSpPr txBox="1"/>
          <p:nvPr/>
        </p:nvSpPr>
        <p:spPr>
          <a:xfrm>
            <a:off x="3741253" y="5059018"/>
            <a:ext cx="67644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Czekamy na Państwa uwagi do zaprezentowanych trasowań w terminie 14 dni, tj. do dnia 08.09.2021 r. </a:t>
            </a:r>
          </a:p>
          <a:p>
            <a:r>
              <a:rPr lang="pl-PL" sz="2200" b="1">
                <a:solidFill>
                  <a:schemeClr val="accent3">
                    <a:lumMod val="5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pod adresem </a:t>
            </a:r>
            <a:r>
              <a:rPr lang="pl-PL" sz="2400">
                <a:solidFill>
                  <a:srgbClr val="0070C0"/>
                </a:solidFill>
                <a:highlight>
                  <a:srgbClr val="FFFFFF"/>
                </a:highlight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kdp.ksiazwlkp-poznan@cpk.pl</a:t>
            </a:r>
            <a:endParaRPr lang="pl-PL" sz="2400">
              <a:solidFill>
                <a:srgbClr val="0070C0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814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6FB3C252-687A-4580-866B-C9DA8B6B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84814"/>
            <a:ext cx="5039549" cy="3032587"/>
          </a:xfrm>
        </p:spPr>
        <p:txBody>
          <a:bodyPr/>
          <a:lstStyle/>
          <a:p>
            <a:r>
              <a:rPr lang="pl-PL"/>
              <a:t>Do zobaczenia!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CCA54F3D-7E01-4122-A3A5-CCCCADED8F8D}"/>
              </a:ext>
            </a:extLst>
          </p:cNvPr>
          <p:cNvSpPr txBox="1">
            <a:spLocks/>
          </p:cNvSpPr>
          <p:nvPr/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EF52D29D-1CD4-4CF4-8A23-60E6F6A4472D}"/>
              </a:ext>
            </a:extLst>
          </p:cNvPr>
          <p:cNvSpPr txBox="1">
            <a:spLocks/>
          </p:cNvSpPr>
          <p:nvPr/>
        </p:nvSpPr>
        <p:spPr>
          <a:xfrm>
            <a:off x="504001" y="4560814"/>
            <a:ext cx="5159380" cy="186030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>
                <a:solidFill>
                  <a:srgbClr val="FF0000"/>
                </a:solidFill>
              </a:rPr>
              <a:t>Kdp.ksiazwlkp-poznan@cpk.pl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Centralny Port Komunikacyjny Sp. z o.o.</a:t>
            </a:r>
            <a:r>
              <a:rPr lang="pl-PL" b="1">
                <a:solidFill>
                  <a:sysClr val="window" lastClr="FFFFFF"/>
                </a:solidFill>
                <a:latin typeface="Calibri"/>
              </a:rPr>
              <a:t/>
            </a:r>
            <a:br>
              <a:rPr lang="pl-PL" b="1">
                <a:solidFill>
                  <a:sysClr val="window" lastClr="FFFFFF"/>
                </a:solidFill>
                <a:latin typeface="Calibri"/>
              </a:rPr>
            </a:br>
            <a:r>
              <a:rPr lang="pl-PL">
                <a:solidFill>
                  <a:sysClr val="window" lastClr="FFFFFF"/>
                </a:solidFill>
                <a:latin typeface="Calibri"/>
              </a:rPr>
              <a:t>02-305 Warszawa | Aleje Jerozolimskie 142B</a:t>
            </a:r>
            <a:endParaRPr kumimoji="0" lang="pl-PL" sz="160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4B084118-5164-4555-90B9-9DE9F18AE99B}"/>
              </a:ext>
            </a:extLst>
          </p:cNvPr>
          <p:cNvSpPr txBox="1">
            <a:spLocks/>
          </p:cNvSpPr>
          <p:nvPr/>
        </p:nvSpPr>
        <p:spPr>
          <a:xfrm>
            <a:off x="504000" y="5844525"/>
            <a:ext cx="5039549" cy="304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Poznań</a:t>
            </a: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25 lipca 2021 r.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4E6EC57-1443-4A49-8525-0C616F69BC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11" y="6308797"/>
            <a:ext cx="2984260" cy="3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C2AEF28E-9968-4B6D-A3CD-8C79A098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9" y="-144"/>
            <a:ext cx="12206416" cy="686858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9CFE2A4-445D-4CF1-90D7-12468A03A067}"/>
              </a:ext>
            </a:extLst>
          </p:cNvPr>
          <p:cNvSpPr txBox="1"/>
          <p:nvPr/>
        </p:nvSpPr>
        <p:spPr>
          <a:xfrm>
            <a:off x="6917725" y="1614616"/>
            <a:ext cx="637814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>
                <a:solidFill>
                  <a:srgbClr val="FFDD58"/>
                </a:solidFill>
                <a:ea typeface="+mj-ea"/>
                <a:cs typeface="+mj-cs"/>
              </a:rPr>
              <a:t>30</a:t>
            </a:r>
            <a:r>
              <a:rPr lang="pl-PL" sz="3200">
                <a:solidFill>
                  <a:schemeClr val="bg1"/>
                </a:solidFill>
                <a:ea typeface="+mj-ea"/>
                <a:cs typeface="+mj-cs"/>
              </a:rPr>
              <a:t> zadań inwestycyjnych </a:t>
            </a:r>
            <a:endParaRPr lang="pl-PL" sz="3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19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8535" y="4537753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2320" y="4537752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1157" y="4537751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3421" y="4554689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3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5541" y="4537753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49326" y="4537752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4409" y="4537752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28412" y="4537751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844464" y="3107265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7222" y="1331165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447472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3079632-8AEA-40B1-AC09-D6E6FFC29F6D}"/>
              </a:ext>
            </a:extLst>
          </p:cNvPr>
          <p:cNvSpPr txBox="1"/>
          <p:nvPr/>
        </p:nvSpPr>
        <p:spPr>
          <a:xfrm>
            <a:off x="1131580" y="1012976"/>
            <a:ext cx="729734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>
                <a:solidFill>
                  <a:schemeClr val="bg2">
                    <a:lumMod val="75000"/>
                  </a:schemeClr>
                </a:solidFill>
                <a:cs typeface="Segoe UI"/>
              </a:rPr>
              <a:t>Regionalne konsultacje strategiczne</a:t>
            </a:r>
            <a:r>
              <a:rPr lang="pl-PL">
                <a:solidFill>
                  <a:schemeClr val="bg2">
                    <a:lumMod val="75000"/>
                  </a:schemeClr>
                </a:solidFill>
                <a:cs typeface="Segoe UI"/>
              </a:rPr>
              <a:t> z udziałem samorządu województw, organów administracji rządowej i władz samorządowych stolic województw.​</a:t>
            </a:r>
          </a:p>
          <a:p>
            <a:pPr algn="just"/>
            <a:r>
              <a:rPr lang="pl-PL">
                <a:solidFill>
                  <a:schemeClr val="bg2">
                    <a:lumMod val="75000"/>
                  </a:schemeClr>
                </a:solidFill>
                <a:cs typeface="Segoe UI"/>
              </a:rPr>
              <a:t>Zakres: Omówienie założeń dla linii kolejowej – uwarunkowań środowiskowych i przestrzennych, planów rozwoju regionalnego, oferty wojewódzkiego publicznego transportu zbiorowego.</a:t>
            </a:r>
          </a:p>
        </p:txBody>
      </p:sp>
      <p:sp>
        <p:nvSpPr>
          <p:cNvPr id="170" name="NumberBall">
            <a:extLst>
              <a:ext uri="{FF2B5EF4-FFF2-40B4-BE49-F238E27FC236}">
                <a16:creationId xmlns:a16="http://schemas.microsoft.com/office/drawing/2014/main" xmlns="" id="{F4DC87DB-AF64-45EC-9FD7-4DC6E4C140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751" y="1035890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98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6641" y="4554691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0426" y="4554690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2876" y="4550752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6885" y="4562116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1D10D5-B411-4607-BDF1-0E5336513E2A}"/>
              </a:ext>
            </a:extLst>
          </p:cNvPr>
          <p:cNvSpPr txBox="1"/>
          <p:nvPr/>
        </p:nvSpPr>
        <p:spPr>
          <a:xfrm>
            <a:off x="1051322" y="652463"/>
            <a:ext cx="77735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Segoe UI"/>
              </a:rPr>
              <a:t>​</a:t>
            </a:r>
          </a:p>
          <a:p>
            <a:pPr algn="just"/>
            <a:r>
              <a:rPr lang="pl-PL" b="1">
                <a:solidFill>
                  <a:schemeClr val="bg2">
                    <a:lumMod val="75000"/>
                  </a:schemeClr>
                </a:solidFill>
                <a:cs typeface="Segoe UI"/>
              </a:rPr>
              <a:t>Otwarte konsultacje</a:t>
            </a:r>
            <a:r>
              <a:rPr lang="pl-PL">
                <a:solidFill>
                  <a:schemeClr val="bg2">
                    <a:lumMod val="75000"/>
                  </a:schemeClr>
                </a:solidFill>
                <a:cs typeface="Segoe UI"/>
              </a:rPr>
              <a:t> z udziałem wszystkich zainteresowanych, ze szczególnym uwzględnieniem mieszkańców, jednostek samorządu terytorialnego, organizacji pozarządowych ​i branżowych.​</a:t>
            </a:r>
          </a:p>
          <a:p>
            <a:pPr algn="just"/>
            <a:r>
              <a:rPr lang="pl-PL">
                <a:solidFill>
                  <a:schemeClr val="bg2">
                    <a:lumMod val="75000"/>
                  </a:schemeClr>
                </a:solidFill>
                <a:cs typeface="Segoe UI"/>
              </a:rPr>
              <a:t>Zakres: Publiczne przedstawienie wstępnych korytarzy trasowania linii kolejowych, uzyskano informacje zwrotne dotyczące wariantowych przebiegów na poziomie lokalnym ​i ponadlokalnym.​</a:t>
            </a:r>
          </a:p>
        </p:txBody>
      </p:sp>
      <p:sp>
        <p:nvSpPr>
          <p:cNvPr id="75" name="NumberBall">
            <a:extLst>
              <a:ext uri="{FF2B5EF4-FFF2-40B4-BE49-F238E27FC236}">
                <a16:creationId xmlns:a16="http://schemas.microsoft.com/office/drawing/2014/main" xmlns="" id="{D323B02A-3B1A-4711-AF2B-95FBF68C95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6047" y="1002412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43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3532" y="4554347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7877" y="4554348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7992" y="4544365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7986" y="4554689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3C66182-C9E5-4592-9023-518C00D7DBE2}"/>
              </a:ext>
            </a:extLst>
          </p:cNvPr>
          <p:cNvSpPr txBox="1"/>
          <p:nvPr/>
        </p:nvSpPr>
        <p:spPr>
          <a:xfrm>
            <a:off x="1088574" y="945671"/>
            <a:ext cx="777359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dirty="0">
                <a:solidFill>
                  <a:schemeClr val="bg1">
                    <a:lumMod val="75000"/>
                  </a:schemeClr>
                </a:solidFill>
                <a:cs typeface="Segoe UI"/>
              </a:rPr>
              <a:t>Strategiczna ocena oddziaływania na środowisko 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cs typeface="Segoe UI"/>
              </a:rPr>
              <a:t>z udziałem wszystkich zainteresowanych​ stron</a:t>
            </a:r>
          </a:p>
          <a:p>
            <a:pPr algn="just"/>
            <a:r>
              <a:rPr lang="pl-PL" dirty="0">
                <a:solidFill>
                  <a:schemeClr val="bg1">
                    <a:lumMod val="75000"/>
                  </a:schemeClr>
                </a:solidFill>
                <a:cs typeface="Segoe UI"/>
              </a:rPr>
              <a:t>Zakres: Przeprowadzenie strategicznej oceny oddziaływania na środowisko wszystkich przedsięwzięć ujętych w ramach programu CPK w ujęciu międzygałęziowym. Prezentacja wstępnej oceny skutków środowiskowych realizacji poszczególnych linii kolejowych. </a:t>
            </a:r>
          </a:p>
        </p:txBody>
      </p:sp>
      <p:sp>
        <p:nvSpPr>
          <p:cNvPr id="45" name="NumberBall">
            <a:extLst>
              <a:ext uri="{FF2B5EF4-FFF2-40B4-BE49-F238E27FC236}">
                <a16:creationId xmlns:a16="http://schemas.microsoft.com/office/drawing/2014/main" xmlns="" id="{C753C330-817E-4BE8-A98A-1F8B7DDF73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102" y="987451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85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xmlns="" id="{F9EC3B5E-8F75-499F-8E81-765F2F7A86E5}"/>
              </a:ext>
            </a:extLst>
          </p:cNvPr>
          <p:cNvGraphicFramePr/>
          <p:nvPr/>
        </p:nvGraphicFramePr>
        <p:xfrm>
          <a:off x="1131580" y="1297687"/>
          <a:ext cx="10462240" cy="54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5" name="NumberBall">
            <a:extLst>
              <a:ext uri="{FF2B5EF4-FFF2-40B4-BE49-F238E27FC236}">
                <a16:creationId xmlns:a16="http://schemas.microsoft.com/office/drawing/2014/main" xmlns="" id="{9581F7B3-130B-4D1A-8E68-A2D709D556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2315" y="4550937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827" name="NumberBall">
            <a:extLst>
              <a:ext uri="{FF2B5EF4-FFF2-40B4-BE49-F238E27FC236}">
                <a16:creationId xmlns:a16="http://schemas.microsoft.com/office/drawing/2014/main" xmlns="" id="{47DFF732-9D25-44A4-A103-D389E0A11F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6100" y="4550936"/>
            <a:ext cx="295275" cy="29527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29" name="NumberBall">
            <a:extLst>
              <a:ext uri="{FF2B5EF4-FFF2-40B4-BE49-F238E27FC236}">
                <a16:creationId xmlns:a16="http://schemas.microsoft.com/office/drawing/2014/main" xmlns="" id="{17109AE8-D2B0-49E1-AA5A-E48829940F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8550" y="4546998"/>
            <a:ext cx="295275" cy="295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2A4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831" name="NumberBall">
            <a:extLst>
              <a:ext uri="{FF2B5EF4-FFF2-40B4-BE49-F238E27FC236}">
                <a16:creationId xmlns:a16="http://schemas.microsoft.com/office/drawing/2014/main" xmlns="" id="{48C9A2E1-DC2F-463F-8DA3-51CDABF7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4698" y="1297687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3" name="NumberBall">
            <a:extLst>
              <a:ext uri="{FF2B5EF4-FFF2-40B4-BE49-F238E27FC236}">
                <a16:creationId xmlns:a16="http://schemas.microsoft.com/office/drawing/2014/main" xmlns="" id="{0A876648-4BEC-4416-B15F-4F50ADA7D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7472" y="4554690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sym typeface="+mn-lt"/>
              </a:rPr>
              <a:t>5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5" name="NumberBall">
            <a:extLst>
              <a:ext uri="{FF2B5EF4-FFF2-40B4-BE49-F238E27FC236}">
                <a16:creationId xmlns:a16="http://schemas.microsoft.com/office/drawing/2014/main" xmlns="" id="{A8819272-6CD0-4B14-B898-3D24B045C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9467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6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1" name="NumberBall">
            <a:extLst>
              <a:ext uri="{FF2B5EF4-FFF2-40B4-BE49-F238E27FC236}">
                <a16:creationId xmlns:a16="http://schemas.microsoft.com/office/drawing/2014/main" xmlns="" id="{E1AEC627-A3CE-4FE7-A43F-B59C708BE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3664" y="4562118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4674AC"/>
                </a:solidFill>
                <a:latin typeface="Calibri"/>
                <a:cs typeface="Calibri"/>
              </a:rPr>
              <a:t>7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4674AC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xmlns="" id="{2A6B2B5A-6EF3-4F59-AAFE-F886544822A9}"/>
              </a:ext>
            </a:extLst>
          </p:cNvPr>
          <p:cNvSpPr txBox="1"/>
          <p:nvPr/>
        </p:nvSpPr>
        <p:spPr>
          <a:xfrm>
            <a:off x="1500127" y="63002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>
                <a:solidFill>
                  <a:srgbClr val="002A4E"/>
                </a:solidFill>
              </a:rPr>
              <a:t>- </a:t>
            </a:r>
            <a:r>
              <a:rPr lang="en-US">
                <a:solidFill>
                  <a:srgbClr val="002A4E"/>
                </a:solidFill>
              </a:rPr>
              <a:t>konsultacje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75682DA9-689E-4768-963F-897852BB7D3F}"/>
              </a:ext>
            </a:extLst>
          </p:cNvPr>
          <p:cNvSpPr txBox="1">
            <a:spLocks/>
          </p:cNvSpPr>
          <p:nvPr/>
        </p:nvSpPr>
        <p:spPr>
          <a:xfrm>
            <a:off x="1361863" y="580254"/>
            <a:ext cx="11135358" cy="3323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l-PL" sz="2400">
                <a:solidFill>
                  <a:srgbClr val="002A4E"/>
                </a:solidFill>
                <a:latin typeface="Calibri"/>
              </a:rPr>
              <a:t>Etapy przygotowania inwestycji</a:t>
            </a:r>
            <a:endParaRPr lang="en-US" sz="2400">
              <a:solidFill>
                <a:srgbClr val="002A4E"/>
              </a:solidFill>
              <a:latin typeface="Calibri"/>
              <a:sym typeface="Trebuchet MS" panose="020B0603020202020204" pitchFamily="34" charset="0"/>
            </a:endParaRPr>
          </a:p>
        </p:txBody>
      </p:sp>
      <p:grpSp>
        <p:nvGrpSpPr>
          <p:cNvPr id="40" name="Group 559">
            <a:extLst>
              <a:ext uri="{FF2B5EF4-FFF2-40B4-BE49-F238E27FC236}">
                <a16:creationId xmlns:a16="http://schemas.microsoft.com/office/drawing/2014/main" xmlns="" id="{C2932907-2EFC-4CC8-B2F4-5FF85F9F4430}"/>
              </a:ext>
            </a:extLst>
          </p:cNvPr>
          <p:cNvGrpSpPr/>
          <p:nvPr/>
        </p:nvGrpSpPr>
        <p:grpSpPr>
          <a:xfrm>
            <a:off x="1596247" y="3089727"/>
            <a:ext cx="643470" cy="643470"/>
            <a:chOff x="3211558" y="1653767"/>
            <a:chExt cx="643470" cy="643470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xmlns="" id="{350BDDC0-CD3B-4080-B721-2BD003066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79">
              <a:extLst>
                <a:ext uri="{FF2B5EF4-FFF2-40B4-BE49-F238E27FC236}">
                  <a16:creationId xmlns:a16="http://schemas.microsoft.com/office/drawing/2014/main" xmlns="" id="{E88FD0A4-D178-4A6D-BA13-90E93163395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xmlns="" id="{3B2B75BE-6652-4FDC-B0D3-9465B9623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xmlns="" id="{06AD15B3-0EC0-4BB2-A2E5-0D21ACED9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Grafika 19" descr="Centrala telefoniczna">
            <a:extLst>
              <a:ext uri="{FF2B5EF4-FFF2-40B4-BE49-F238E27FC236}">
                <a16:creationId xmlns:a16="http://schemas.microsoft.com/office/drawing/2014/main" xmlns="" id="{96A74316-F290-43BA-9D37-F80D734747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316" y="1402603"/>
            <a:ext cx="576000" cy="576000"/>
          </a:xfrm>
          <a:prstGeom prst="rect">
            <a:avLst/>
          </a:prstGeom>
        </p:spPr>
      </p:pic>
      <p:grpSp>
        <p:nvGrpSpPr>
          <p:cNvPr id="55" name="Group 559">
            <a:extLst>
              <a:ext uri="{FF2B5EF4-FFF2-40B4-BE49-F238E27FC236}">
                <a16:creationId xmlns:a16="http://schemas.microsoft.com/office/drawing/2014/main" xmlns="" id="{30ACAE4D-DF12-4E35-9498-D9C479B6B445}"/>
              </a:ext>
            </a:extLst>
          </p:cNvPr>
          <p:cNvGrpSpPr/>
          <p:nvPr/>
        </p:nvGrpSpPr>
        <p:grpSpPr>
          <a:xfrm>
            <a:off x="3317079" y="3089727"/>
            <a:ext cx="643470" cy="643470"/>
            <a:chOff x="3211558" y="1653767"/>
            <a:chExt cx="643470" cy="643470"/>
          </a:xfrm>
        </p:grpSpPr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xmlns="" id="{4BBE6067-2720-4216-AB16-ED1ACC2228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79">
              <a:extLst>
                <a:ext uri="{FF2B5EF4-FFF2-40B4-BE49-F238E27FC236}">
                  <a16:creationId xmlns:a16="http://schemas.microsoft.com/office/drawing/2014/main" xmlns="" id="{0D2192D2-6AC2-4496-9245-5E64A37F56D7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F993DD7C-F8E5-4414-96F3-C484CFE5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xmlns="" id="{6A3A3009-B695-4ED9-A41F-20E496343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59">
            <a:extLst>
              <a:ext uri="{FF2B5EF4-FFF2-40B4-BE49-F238E27FC236}">
                <a16:creationId xmlns:a16="http://schemas.microsoft.com/office/drawing/2014/main" xmlns="" id="{E6355118-9DCA-4794-B9CC-E2812FB547B8}"/>
              </a:ext>
            </a:extLst>
          </p:cNvPr>
          <p:cNvGrpSpPr/>
          <p:nvPr/>
        </p:nvGrpSpPr>
        <p:grpSpPr>
          <a:xfrm>
            <a:off x="4975369" y="3089727"/>
            <a:ext cx="643470" cy="643470"/>
            <a:chOff x="3211558" y="1653767"/>
            <a:chExt cx="643470" cy="643470"/>
          </a:xfrm>
        </p:grpSpPr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AAB91C19-8E2C-42A3-985B-2BD133A89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79">
              <a:extLst>
                <a:ext uri="{FF2B5EF4-FFF2-40B4-BE49-F238E27FC236}">
                  <a16:creationId xmlns:a16="http://schemas.microsoft.com/office/drawing/2014/main" xmlns="" id="{8960F715-4CE3-4D3E-A609-242FA6A348AF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xmlns="" id="{299B90ED-1863-4CEB-96EC-66BF8B26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xmlns="" id="{17561546-50F6-44C5-9D8A-215BF018F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" name="Group 559">
            <a:extLst>
              <a:ext uri="{FF2B5EF4-FFF2-40B4-BE49-F238E27FC236}">
                <a16:creationId xmlns:a16="http://schemas.microsoft.com/office/drawing/2014/main" xmlns="" id="{591A7F2F-2C86-41D2-B71D-220C673D2E4D}"/>
              </a:ext>
            </a:extLst>
          </p:cNvPr>
          <p:cNvGrpSpPr/>
          <p:nvPr/>
        </p:nvGrpSpPr>
        <p:grpSpPr>
          <a:xfrm>
            <a:off x="6696716" y="3089727"/>
            <a:ext cx="643470" cy="643470"/>
            <a:chOff x="3211558" y="1653767"/>
            <a:chExt cx="643470" cy="643470"/>
          </a:xfrm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9470791D-F989-4841-B713-6E5731F06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9">
              <a:extLst>
                <a:ext uri="{FF2B5EF4-FFF2-40B4-BE49-F238E27FC236}">
                  <a16:creationId xmlns:a16="http://schemas.microsoft.com/office/drawing/2014/main" xmlns="" id="{9871E150-1128-4EF0-8561-2BF8C98E8E26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xmlns="" id="{6C239B08-7759-404F-AE2C-B40E3BBC8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xmlns="" id="{04154A08-848B-4D99-826C-6FDEFAF22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559">
            <a:extLst>
              <a:ext uri="{FF2B5EF4-FFF2-40B4-BE49-F238E27FC236}">
                <a16:creationId xmlns:a16="http://schemas.microsoft.com/office/drawing/2014/main" xmlns="" id="{CC5C12DA-5E6B-4267-B506-9CB19325B18B}"/>
              </a:ext>
            </a:extLst>
          </p:cNvPr>
          <p:cNvGrpSpPr/>
          <p:nvPr/>
        </p:nvGrpSpPr>
        <p:grpSpPr>
          <a:xfrm>
            <a:off x="1002472" y="6101769"/>
            <a:ext cx="643470" cy="643470"/>
            <a:chOff x="3211558" y="1653767"/>
            <a:chExt cx="643470" cy="643470"/>
          </a:xfrm>
        </p:grpSpPr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xmlns="" id="{1E340944-AC7D-4B29-92A9-3A452552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xmlns="" id="{0EA83708-587A-45D5-A490-90E00DB93503}"/>
                </a:ext>
              </a:extLst>
            </p:cNvPr>
            <p:cNvGrpSpPr/>
            <p:nvPr/>
          </p:nvGrpSpPr>
          <p:grpSpPr>
            <a:xfrm>
              <a:off x="3345798" y="1717818"/>
              <a:ext cx="374990" cy="515368"/>
              <a:chOff x="3795713" y="3848100"/>
              <a:chExt cx="309563" cy="425450"/>
            </a:xfrm>
            <a:solidFill>
              <a:schemeClr val="accent2"/>
            </a:solidFill>
          </p:grpSpPr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xmlns="" id="{E17BF3C7-347A-4668-9872-63B83EA1C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5713" y="3848100"/>
                <a:ext cx="309563" cy="425450"/>
              </a:xfrm>
              <a:custGeom>
                <a:avLst/>
                <a:gdLst>
                  <a:gd name="T0" fmla="*/ 280 w 390"/>
                  <a:gd name="T1" fmla="*/ 343 h 536"/>
                  <a:gd name="T2" fmla="*/ 293 w 390"/>
                  <a:gd name="T3" fmla="*/ 238 h 536"/>
                  <a:gd name="T4" fmla="*/ 201 w 390"/>
                  <a:gd name="T5" fmla="*/ 0 h 536"/>
                  <a:gd name="T6" fmla="*/ 62 w 390"/>
                  <a:gd name="T7" fmla="*/ 198 h 536"/>
                  <a:gd name="T8" fmla="*/ 112 w 390"/>
                  <a:gd name="T9" fmla="*/ 343 h 536"/>
                  <a:gd name="T10" fmla="*/ 0 w 390"/>
                  <a:gd name="T11" fmla="*/ 459 h 536"/>
                  <a:gd name="T12" fmla="*/ 118 w 390"/>
                  <a:gd name="T13" fmla="*/ 528 h 536"/>
                  <a:gd name="T14" fmla="*/ 74 w 390"/>
                  <a:gd name="T15" fmla="*/ 448 h 536"/>
                  <a:gd name="T16" fmla="*/ 17 w 390"/>
                  <a:gd name="T17" fmla="*/ 459 h 536"/>
                  <a:gd name="T18" fmla="*/ 153 w 390"/>
                  <a:gd name="T19" fmla="*/ 519 h 536"/>
                  <a:gd name="T20" fmla="*/ 164 w 390"/>
                  <a:gd name="T21" fmla="*/ 536 h 536"/>
                  <a:gd name="T22" fmla="*/ 228 w 390"/>
                  <a:gd name="T23" fmla="*/ 536 h 536"/>
                  <a:gd name="T24" fmla="*/ 390 w 390"/>
                  <a:gd name="T25" fmla="*/ 459 h 536"/>
                  <a:gd name="T26" fmla="*/ 208 w 390"/>
                  <a:gd name="T27" fmla="*/ 384 h 536"/>
                  <a:gd name="T28" fmla="*/ 244 w 390"/>
                  <a:gd name="T29" fmla="*/ 341 h 536"/>
                  <a:gd name="T30" fmla="*/ 185 w 390"/>
                  <a:gd name="T31" fmla="*/ 427 h 536"/>
                  <a:gd name="T32" fmla="*/ 214 w 390"/>
                  <a:gd name="T33" fmla="*/ 410 h 536"/>
                  <a:gd name="T34" fmla="*/ 187 w 390"/>
                  <a:gd name="T35" fmla="*/ 315 h 536"/>
                  <a:gd name="T36" fmla="*/ 196 w 390"/>
                  <a:gd name="T37" fmla="*/ 373 h 536"/>
                  <a:gd name="T38" fmla="*/ 294 w 390"/>
                  <a:gd name="T39" fmla="*/ 174 h 536"/>
                  <a:gd name="T40" fmla="*/ 98 w 390"/>
                  <a:gd name="T41" fmla="*/ 174 h 536"/>
                  <a:gd name="T42" fmla="*/ 106 w 390"/>
                  <a:gd name="T43" fmla="*/ 149 h 536"/>
                  <a:gd name="T44" fmla="*/ 104 w 390"/>
                  <a:gd name="T45" fmla="*/ 149 h 536"/>
                  <a:gd name="T46" fmla="*/ 103 w 390"/>
                  <a:gd name="T47" fmla="*/ 150 h 536"/>
                  <a:gd name="T48" fmla="*/ 101 w 390"/>
                  <a:gd name="T49" fmla="*/ 151 h 536"/>
                  <a:gd name="T50" fmla="*/ 100 w 390"/>
                  <a:gd name="T51" fmla="*/ 152 h 536"/>
                  <a:gd name="T52" fmla="*/ 99 w 390"/>
                  <a:gd name="T53" fmla="*/ 153 h 536"/>
                  <a:gd name="T54" fmla="*/ 99 w 390"/>
                  <a:gd name="T55" fmla="*/ 155 h 536"/>
                  <a:gd name="T56" fmla="*/ 98 w 390"/>
                  <a:gd name="T57" fmla="*/ 156 h 536"/>
                  <a:gd name="T58" fmla="*/ 90 w 390"/>
                  <a:gd name="T59" fmla="*/ 118 h 536"/>
                  <a:gd name="T60" fmla="*/ 303 w 390"/>
                  <a:gd name="T61" fmla="*/ 159 h 536"/>
                  <a:gd name="T62" fmla="*/ 294 w 390"/>
                  <a:gd name="T63" fmla="*/ 156 h 536"/>
                  <a:gd name="T64" fmla="*/ 293 w 390"/>
                  <a:gd name="T65" fmla="*/ 155 h 536"/>
                  <a:gd name="T66" fmla="*/ 293 w 390"/>
                  <a:gd name="T67" fmla="*/ 153 h 536"/>
                  <a:gd name="T68" fmla="*/ 292 w 390"/>
                  <a:gd name="T69" fmla="*/ 152 h 536"/>
                  <a:gd name="T70" fmla="*/ 291 w 390"/>
                  <a:gd name="T71" fmla="*/ 151 h 536"/>
                  <a:gd name="T72" fmla="*/ 289 w 390"/>
                  <a:gd name="T73" fmla="*/ 150 h 536"/>
                  <a:gd name="T74" fmla="*/ 288 w 390"/>
                  <a:gd name="T75" fmla="*/ 149 h 536"/>
                  <a:gd name="T76" fmla="*/ 229 w 390"/>
                  <a:gd name="T77" fmla="*/ 96 h 536"/>
                  <a:gd name="T78" fmla="*/ 232 w 390"/>
                  <a:gd name="T79" fmla="*/ 118 h 536"/>
                  <a:gd name="T80" fmla="*/ 187 w 390"/>
                  <a:gd name="T81" fmla="*/ 298 h 536"/>
                  <a:gd name="T82" fmla="*/ 148 w 390"/>
                  <a:gd name="T83" fmla="*/ 344 h 536"/>
                  <a:gd name="T84" fmla="*/ 125 w 390"/>
                  <a:gd name="T85" fmla="*/ 355 h 536"/>
                  <a:gd name="T86" fmla="*/ 145 w 390"/>
                  <a:gd name="T87" fmla="*/ 429 h 536"/>
                  <a:gd name="T88" fmla="*/ 170 w 390"/>
                  <a:gd name="T89" fmla="*/ 437 h 536"/>
                  <a:gd name="T90" fmla="*/ 206 w 390"/>
                  <a:gd name="T91" fmla="*/ 444 h 536"/>
                  <a:gd name="T92" fmla="*/ 228 w 390"/>
                  <a:gd name="T93" fmla="*/ 420 h 536"/>
                  <a:gd name="T94" fmla="*/ 248 w 390"/>
                  <a:gd name="T95" fmla="*/ 428 h 536"/>
                  <a:gd name="T96" fmla="*/ 324 w 390"/>
                  <a:gd name="T97" fmla="*/ 519 h 536"/>
                  <a:gd name="T98" fmla="*/ 307 w 390"/>
                  <a:gd name="T99" fmla="*/ 519 h 536"/>
                  <a:gd name="T100" fmla="*/ 322 w 390"/>
                  <a:gd name="T101" fmla="*/ 380 h 536"/>
                  <a:gd name="T102" fmla="*/ 373 w 390"/>
                  <a:gd name="T103" fmla="*/ 51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536">
                    <a:moveTo>
                      <a:pt x="345" y="372"/>
                    </a:move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7" y="367"/>
                      <a:pt x="330" y="364"/>
                      <a:pt x="328" y="36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46" y="321"/>
                      <a:pt x="246" y="321"/>
                      <a:pt x="246" y="321"/>
                    </a:cubicBezTo>
                    <a:cubicBezTo>
                      <a:pt x="245" y="321"/>
                      <a:pt x="245" y="321"/>
                      <a:pt x="244" y="320"/>
                    </a:cubicBezTo>
                    <a:cubicBezTo>
                      <a:pt x="244" y="306"/>
                      <a:pt x="244" y="306"/>
                      <a:pt x="244" y="306"/>
                    </a:cubicBezTo>
                    <a:cubicBezTo>
                      <a:pt x="270" y="293"/>
                      <a:pt x="289" y="268"/>
                      <a:pt x="293" y="238"/>
                    </a:cubicBezTo>
                    <a:cubicBezTo>
                      <a:pt x="314" y="236"/>
                      <a:pt x="330" y="219"/>
                      <a:pt x="330" y="198"/>
                    </a:cubicBezTo>
                    <a:cubicBezTo>
                      <a:pt x="330" y="187"/>
                      <a:pt x="326" y="178"/>
                      <a:pt x="320" y="170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53"/>
                      <a:pt x="266" y="0"/>
                      <a:pt x="20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26" y="0"/>
                      <a:pt x="73" y="53"/>
                      <a:pt x="73" y="118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66" y="177"/>
                      <a:pt x="62" y="187"/>
                      <a:pt x="62" y="198"/>
                    </a:cubicBezTo>
                    <a:cubicBezTo>
                      <a:pt x="62" y="219"/>
                      <a:pt x="78" y="236"/>
                      <a:pt x="99" y="238"/>
                    </a:cubicBezTo>
                    <a:cubicBezTo>
                      <a:pt x="103" y="268"/>
                      <a:pt x="122" y="293"/>
                      <a:pt x="148" y="306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12" y="343"/>
                      <a:pt x="112" y="343"/>
                      <a:pt x="112" y="343"/>
                    </a:cubicBezTo>
                    <a:cubicBezTo>
                      <a:pt x="112" y="343"/>
                      <a:pt x="111" y="343"/>
                      <a:pt x="111" y="343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9" y="365"/>
                      <a:pt x="45" y="370"/>
                      <a:pt x="31" y="384"/>
                    </a:cubicBezTo>
                    <a:cubicBezTo>
                      <a:pt x="17" y="397"/>
                      <a:pt x="0" y="421"/>
                      <a:pt x="0" y="459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33"/>
                      <a:pt x="4" y="536"/>
                      <a:pt x="8" y="536"/>
                    </a:cubicBezTo>
                    <a:cubicBezTo>
                      <a:pt x="109" y="536"/>
                      <a:pt x="109" y="536"/>
                      <a:pt x="109" y="536"/>
                    </a:cubicBezTo>
                    <a:cubicBezTo>
                      <a:pt x="114" y="536"/>
                      <a:pt x="118" y="533"/>
                      <a:pt x="118" y="528"/>
                    </a:cubicBezTo>
                    <a:cubicBezTo>
                      <a:pt x="118" y="523"/>
                      <a:pt x="114" y="519"/>
                      <a:pt x="109" y="519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3" y="451"/>
                      <a:pt x="79" y="448"/>
                      <a:pt x="74" y="448"/>
                    </a:cubicBezTo>
                    <a:cubicBezTo>
                      <a:pt x="70" y="448"/>
                      <a:pt x="66" y="451"/>
                      <a:pt x="66" y="456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17" y="519"/>
                      <a:pt x="17" y="519"/>
                      <a:pt x="17" y="519"/>
                    </a:cubicBezTo>
                    <a:cubicBezTo>
                      <a:pt x="17" y="459"/>
                      <a:pt x="17" y="459"/>
                      <a:pt x="17" y="459"/>
                    </a:cubicBezTo>
                    <a:cubicBezTo>
                      <a:pt x="17" y="398"/>
                      <a:pt x="66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109" y="363"/>
                      <a:pt x="109" y="363"/>
                      <a:pt x="109" y="363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36" y="519"/>
                      <a:pt x="136" y="519"/>
                      <a:pt x="136" y="519"/>
                    </a:cubicBezTo>
                    <a:cubicBezTo>
                      <a:pt x="131" y="519"/>
                      <a:pt x="127" y="523"/>
                      <a:pt x="127" y="528"/>
                    </a:cubicBezTo>
                    <a:cubicBezTo>
                      <a:pt x="127" y="533"/>
                      <a:pt x="131" y="536"/>
                      <a:pt x="136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164" y="536"/>
                      <a:pt x="164" y="536"/>
                      <a:pt x="164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228" y="536"/>
                      <a:pt x="228" y="536"/>
                      <a:pt x="228" y="536"/>
                    </a:cubicBezTo>
                    <a:cubicBezTo>
                      <a:pt x="382" y="536"/>
                      <a:pt x="382" y="536"/>
                      <a:pt x="382" y="536"/>
                    </a:cubicBezTo>
                    <a:cubicBezTo>
                      <a:pt x="386" y="536"/>
                      <a:pt x="390" y="533"/>
                      <a:pt x="390" y="528"/>
                    </a:cubicBezTo>
                    <a:cubicBezTo>
                      <a:pt x="390" y="459"/>
                      <a:pt x="390" y="459"/>
                      <a:pt x="390" y="459"/>
                    </a:cubicBezTo>
                    <a:cubicBezTo>
                      <a:pt x="390" y="409"/>
                      <a:pt x="362" y="383"/>
                      <a:pt x="345" y="372"/>
                    </a:cubicBezTo>
                    <a:close/>
                    <a:moveTo>
                      <a:pt x="266" y="355"/>
                    </a:moveTo>
                    <a:cubicBezTo>
                      <a:pt x="240" y="408"/>
                      <a:pt x="240" y="408"/>
                      <a:pt x="240" y="408"/>
                    </a:cubicBezTo>
                    <a:cubicBezTo>
                      <a:pt x="208" y="384"/>
                      <a:pt x="208" y="384"/>
                      <a:pt x="208" y="384"/>
                    </a:cubicBezTo>
                    <a:cubicBezTo>
                      <a:pt x="242" y="349"/>
                      <a:pt x="242" y="349"/>
                      <a:pt x="242" y="349"/>
                    </a:cubicBezTo>
                    <a:cubicBezTo>
                      <a:pt x="244" y="347"/>
                      <a:pt x="245" y="345"/>
                      <a:pt x="244" y="342"/>
                    </a:cubicBezTo>
                    <a:cubicBezTo>
                      <a:pt x="244" y="342"/>
                      <a:pt x="244" y="341"/>
                      <a:pt x="244" y="341"/>
                    </a:cubicBezTo>
                    <a:cubicBezTo>
                      <a:pt x="244" y="341"/>
                      <a:pt x="244" y="341"/>
                      <a:pt x="244" y="341"/>
                    </a:cubicBezTo>
                    <a:lnTo>
                      <a:pt x="266" y="355"/>
                    </a:lnTo>
                    <a:close/>
                    <a:moveTo>
                      <a:pt x="214" y="410"/>
                    </a:moveTo>
                    <a:cubicBezTo>
                      <a:pt x="207" y="427"/>
                      <a:pt x="207" y="427"/>
                      <a:pt x="207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95" y="396"/>
                      <a:pt x="195" y="396"/>
                      <a:pt x="195" y="396"/>
                    </a:cubicBezTo>
                    <a:lnTo>
                      <a:pt x="214" y="410"/>
                    </a:lnTo>
                    <a:close/>
                    <a:moveTo>
                      <a:pt x="165" y="343"/>
                    </a:moveTo>
                    <a:cubicBezTo>
                      <a:pt x="165" y="342"/>
                      <a:pt x="165" y="342"/>
                      <a:pt x="165" y="341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172" y="314"/>
                      <a:pt x="180" y="315"/>
                      <a:pt x="187" y="315"/>
                    </a:cubicBez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13" y="315"/>
                      <a:pt x="220" y="314"/>
                      <a:pt x="227" y="312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165" y="343"/>
                    </a:lnTo>
                    <a:close/>
                    <a:moveTo>
                      <a:pt x="313" y="198"/>
                    </a:moveTo>
                    <a:cubicBezTo>
                      <a:pt x="313" y="209"/>
                      <a:pt x="305" y="219"/>
                      <a:pt x="294" y="221"/>
                    </a:cubicBezTo>
                    <a:cubicBezTo>
                      <a:pt x="294" y="174"/>
                      <a:pt x="294" y="174"/>
                      <a:pt x="294" y="174"/>
                    </a:cubicBezTo>
                    <a:cubicBezTo>
                      <a:pt x="305" y="176"/>
                      <a:pt x="313" y="186"/>
                      <a:pt x="313" y="198"/>
                    </a:cubicBezTo>
                    <a:close/>
                    <a:moveTo>
                      <a:pt x="98" y="221"/>
                    </a:moveTo>
                    <a:cubicBezTo>
                      <a:pt x="87" y="219"/>
                      <a:pt x="79" y="209"/>
                      <a:pt x="79" y="198"/>
                    </a:cubicBezTo>
                    <a:cubicBezTo>
                      <a:pt x="79" y="186"/>
                      <a:pt x="87" y="176"/>
                      <a:pt x="98" y="174"/>
                    </a:cubicBezTo>
                    <a:lnTo>
                      <a:pt x="98" y="221"/>
                    </a:lnTo>
                    <a:close/>
                    <a:moveTo>
                      <a:pt x="107" y="149"/>
                    </a:move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6" y="149"/>
                      <a:pt x="106" y="149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4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50"/>
                      <a:pt x="102" y="150"/>
                      <a:pt x="102" y="150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2" y="151"/>
                      <a:pt x="102" y="151"/>
                    </a:cubicBezTo>
                    <a:cubicBezTo>
                      <a:pt x="102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51"/>
                      <a:pt x="101" y="152"/>
                      <a:pt x="101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52"/>
                      <a:pt x="100" y="152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9" y="153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99" y="155"/>
                      <a:pt x="98" y="155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8" y="157"/>
                      <a:pt x="98" y="157"/>
                      <a:pt x="98" y="157"/>
                    </a:cubicBezTo>
                    <a:cubicBezTo>
                      <a:pt x="95" y="158"/>
                      <a:pt x="93" y="158"/>
                      <a:pt x="90" y="159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0" y="62"/>
                      <a:pt x="136" y="17"/>
                      <a:pt x="192" y="17"/>
                    </a:cubicBezTo>
                    <a:cubicBezTo>
                      <a:pt x="201" y="17"/>
                      <a:pt x="201" y="17"/>
                      <a:pt x="201" y="17"/>
                    </a:cubicBezTo>
                    <a:cubicBezTo>
                      <a:pt x="257" y="17"/>
                      <a:pt x="303" y="62"/>
                      <a:pt x="303" y="118"/>
                    </a:cubicBezTo>
                    <a:cubicBezTo>
                      <a:pt x="303" y="159"/>
                      <a:pt x="303" y="159"/>
                      <a:pt x="303" y="159"/>
                    </a:cubicBezTo>
                    <a:cubicBezTo>
                      <a:pt x="300" y="158"/>
                      <a:pt x="297" y="158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7"/>
                      <a:pt x="294" y="157"/>
                      <a:pt x="294" y="157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4" y="156"/>
                      <a:pt x="294" y="156"/>
                      <a:pt x="294" y="155"/>
                    </a:cubicBezTo>
                    <a:cubicBezTo>
                      <a:pt x="294" y="155"/>
                      <a:pt x="294" y="155"/>
                      <a:pt x="294" y="155"/>
                    </a:cubicBezTo>
                    <a:cubicBezTo>
                      <a:pt x="294" y="155"/>
                      <a:pt x="293" y="155"/>
                      <a:pt x="293" y="155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4"/>
                    </a:cubicBezTo>
                    <a:cubicBezTo>
                      <a:pt x="293" y="154"/>
                      <a:pt x="293" y="154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292" y="153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52"/>
                      <a:pt x="292" y="152"/>
                      <a:pt x="292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90" y="151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50"/>
                      <a:pt x="289" y="150"/>
                    </a:cubicBezTo>
                    <a:cubicBezTo>
                      <a:pt x="289" y="150"/>
                      <a:pt x="289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287" y="149"/>
                      <a:pt x="287" y="149"/>
                      <a:pt x="287" y="149"/>
                    </a:cubicBezTo>
                    <a:cubicBezTo>
                      <a:pt x="254" y="141"/>
                      <a:pt x="244" y="99"/>
                      <a:pt x="244" y="99"/>
                    </a:cubicBezTo>
                    <a:cubicBezTo>
                      <a:pt x="243" y="96"/>
                      <a:pt x="240" y="93"/>
                      <a:pt x="237" y="93"/>
                    </a:cubicBezTo>
                    <a:cubicBezTo>
                      <a:pt x="234" y="92"/>
                      <a:pt x="231" y="93"/>
                      <a:pt x="229" y="96"/>
                    </a:cubicBezTo>
                    <a:cubicBezTo>
                      <a:pt x="191" y="148"/>
                      <a:pt x="108" y="149"/>
                      <a:pt x="107" y="149"/>
                    </a:cubicBezTo>
                    <a:close/>
                    <a:moveTo>
                      <a:pt x="115" y="226"/>
                    </a:move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37" y="164"/>
                      <a:pt x="195" y="157"/>
                      <a:pt x="232" y="118"/>
                    </a:cubicBezTo>
                    <a:cubicBezTo>
                      <a:pt x="239" y="133"/>
                      <a:pt x="252" y="155"/>
                      <a:pt x="277" y="164"/>
                    </a:cubicBezTo>
                    <a:cubicBezTo>
                      <a:pt x="277" y="226"/>
                      <a:pt x="277" y="226"/>
                      <a:pt x="277" y="226"/>
                    </a:cubicBezTo>
                    <a:cubicBezTo>
                      <a:pt x="277" y="266"/>
                      <a:pt x="245" y="298"/>
                      <a:pt x="205" y="298"/>
                    </a:cubicBezTo>
                    <a:cubicBezTo>
                      <a:pt x="187" y="298"/>
                      <a:pt x="187" y="298"/>
                      <a:pt x="187" y="298"/>
                    </a:cubicBezTo>
                    <a:cubicBezTo>
                      <a:pt x="148" y="298"/>
                      <a:pt x="115" y="266"/>
                      <a:pt x="115" y="226"/>
                    </a:cubicBezTo>
                    <a:close/>
                    <a:moveTo>
                      <a:pt x="148" y="340"/>
                    </a:moveTo>
                    <a:cubicBezTo>
                      <a:pt x="148" y="341"/>
                      <a:pt x="148" y="341"/>
                      <a:pt x="148" y="341"/>
                    </a:cubicBezTo>
                    <a:cubicBezTo>
                      <a:pt x="148" y="342"/>
                      <a:pt x="148" y="343"/>
                      <a:pt x="148" y="344"/>
                    </a:cubicBezTo>
                    <a:cubicBezTo>
                      <a:pt x="147" y="347"/>
                      <a:pt x="148" y="350"/>
                      <a:pt x="150" y="352"/>
                    </a:cubicBezTo>
                    <a:cubicBezTo>
                      <a:pt x="183" y="384"/>
                      <a:pt x="183" y="384"/>
                      <a:pt x="183" y="384"/>
                    </a:cubicBezTo>
                    <a:cubicBezTo>
                      <a:pt x="151" y="408"/>
                      <a:pt x="151" y="408"/>
                      <a:pt x="151" y="408"/>
                    </a:cubicBezTo>
                    <a:cubicBezTo>
                      <a:pt x="125" y="355"/>
                      <a:pt x="125" y="355"/>
                      <a:pt x="125" y="355"/>
                    </a:cubicBezTo>
                    <a:lnTo>
                      <a:pt x="148" y="340"/>
                    </a:lnTo>
                    <a:close/>
                    <a:moveTo>
                      <a:pt x="162" y="488"/>
                    </a:move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6" y="429"/>
                      <a:pt x="147" y="429"/>
                      <a:pt x="147" y="429"/>
                    </a:cubicBezTo>
                    <a:cubicBezTo>
                      <a:pt x="149" y="429"/>
                      <a:pt x="151" y="428"/>
                      <a:pt x="153" y="427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70" y="437"/>
                      <a:pt x="170" y="437"/>
                      <a:pt x="170" y="437"/>
                    </a:cubicBezTo>
                    <a:lnTo>
                      <a:pt x="162" y="488"/>
                    </a:lnTo>
                    <a:close/>
                    <a:moveTo>
                      <a:pt x="174" y="519"/>
                    </a:moveTo>
                    <a:cubicBezTo>
                      <a:pt x="186" y="444"/>
                      <a:pt x="186" y="444"/>
                      <a:pt x="186" y="444"/>
                    </a:cubicBezTo>
                    <a:cubicBezTo>
                      <a:pt x="206" y="444"/>
                      <a:pt x="206" y="444"/>
                      <a:pt x="206" y="444"/>
                    </a:cubicBezTo>
                    <a:cubicBezTo>
                      <a:pt x="218" y="519"/>
                      <a:pt x="218" y="519"/>
                      <a:pt x="218" y="519"/>
                    </a:cubicBezTo>
                    <a:lnTo>
                      <a:pt x="174" y="519"/>
                    </a:lnTo>
                    <a:close/>
                    <a:moveTo>
                      <a:pt x="222" y="437"/>
                    </a:moveTo>
                    <a:cubicBezTo>
                      <a:pt x="228" y="420"/>
                      <a:pt x="228" y="420"/>
                      <a:pt x="228" y="420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0" y="428"/>
                      <a:pt x="242" y="429"/>
                      <a:pt x="243" y="429"/>
                    </a:cubicBezTo>
                    <a:cubicBezTo>
                      <a:pt x="244" y="429"/>
                      <a:pt x="245" y="429"/>
                      <a:pt x="246" y="429"/>
                    </a:cubicBezTo>
                    <a:cubicBezTo>
                      <a:pt x="246" y="429"/>
                      <a:pt x="247" y="428"/>
                      <a:pt x="248" y="428"/>
                    </a:cubicBezTo>
                    <a:cubicBezTo>
                      <a:pt x="231" y="489"/>
                      <a:pt x="231" y="489"/>
                      <a:pt x="231" y="489"/>
                    </a:cubicBezTo>
                    <a:lnTo>
                      <a:pt x="222" y="437"/>
                    </a:lnTo>
                    <a:close/>
                    <a:moveTo>
                      <a:pt x="373" y="519"/>
                    </a:moveTo>
                    <a:cubicBezTo>
                      <a:pt x="324" y="519"/>
                      <a:pt x="324" y="519"/>
                      <a:pt x="324" y="519"/>
                    </a:cubicBezTo>
                    <a:cubicBezTo>
                      <a:pt x="324" y="456"/>
                      <a:pt x="324" y="456"/>
                      <a:pt x="324" y="456"/>
                    </a:cubicBezTo>
                    <a:cubicBezTo>
                      <a:pt x="324" y="451"/>
                      <a:pt x="320" y="448"/>
                      <a:pt x="316" y="448"/>
                    </a:cubicBezTo>
                    <a:cubicBezTo>
                      <a:pt x="311" y="448"/>
                      <a:pt x="307" y="451"/>
                      <a:pt x="307" y="456"/>
                    </a:cubicBezTo>
                    <a:cubicBezTo>
                      <a:pt x="307" y="519"/>
                      <a:pt x="307" y="519"/>
                      <a:pt x="307" y="519"/>
                    </a:cubicBezTo>
                    <a:cubicBezTo>
                      <a:pt x="240" y="519"/>
                      <a:pt x="240" y="519"/>
                      <a:pt x="240" y="519"/>
                    </a:cubicBezTo>
                    <a:cubicBezTo>
                      <a:pt x="283" y="363"/>
                      <a:pt x="283" y="363"/>
                      <a:pt x="283" y="363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22" y="380"/>
                      <a:pt x="328" y="382"/>
                      <a:pt x="336" y="387"/>
                    </a:cubicBezTo>
                    <a:cubicBezTo>
                      <a:pt x="336" y="387"/>
                      <a:pt x="336" y="387"/>
                      <a:pt x="336" y="387"/>
                    </a:cubicBezTo>
                    <a:cubicBezTo>
                      <a:pt x="353" y="398"/>
                      <a:pt x="373" y="419"/>
                      <a:pt x="373" y="459"/>
                    </a:cubicBezTo>
                    <a:lnTo>
                      <a:pt x="373" y="519"/>
                    </a:lnTo>
                    <a:close/>
                    <a:moveTo>
                      <a:pt x="373" y="519"/>
                    </a:moveTo>
                    <a:cubicBezTo>
                      <a:pt x="373" y="519"/>
                      <a:pt x="373" y="519"/>
                      <a:pt x="373" y="5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xmlns="" id="{6CCBCD21-DE6E-4F63-9426-C3AE5DD27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0175" y="3997325"/>
                <a:ext cx="25400" cy="36513"/>
              </a:xfrm>
              <a:custGeom>
                <a:avLst/>
                <a:gdLst>
                  <a:gd name="T0" fmla="*/ 23 w 32"/>
                  <a:gd name="T1" fmla="*/ 46 h 46"/>
                  <a:gd name="T2" fmla="*/ 32 w 32"/>
                  <a:gd name="T3" fmla="*/ 37 h 46"/>
                  <a:gd name="T4" fmla="*/ 23 w 32"/>
                  <a:gd name="T5" fmla="*/ 29 h 46"/>
                  <a:gd name="T6" fmla="*/ 17 w 32"/>
                  <a:gd name="T7" fmla="*/ 29 h 46"/>
                  <a:gd name="T8" fmla="*/ 17 w 32"/>
                  <a:gd name="T9" fmla="*/ 9 h 46"/>
                  <a:gd name="T10" fmla="*/ 8 w 32"/>
                  <a:gd name="T11" fmla="*/ 0 h 46"/>
                  <a:gd name="T12" fmla="*/ 0 w 32"/>
                  <a:gd name="T13" fmla="*/ 9 h 46"/>
                  <a:gd name="T14" fmla="*/ 0 w 32"/>
                  <a:gd name="T15" fmla="*/ 37 h 46"/>
                  <a:gd name="T16" fmla="*/ 8 w 32"/>
                  <a:gd name="T17" fmla="*/ 46 h 46"/>
                  <a:gd name="T18" fmla="*/ 23 w 32"/>
                  <a:gd name="T19" fmla="*/ 46 h 46"/>
                  <a:gd name="T20" fmla="*/ 23 w 32"/>
                  <a:gd name="T21" fmla="*/ 46 h 46"/>
                  <a:gd name="T22" fmla="*/ 23 w 32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6">
                    <a:moveTo>
                      <a:pt x="23" y="46"/>
                    </a:moveTo>
                    <a:cubicBezTo>
                      <a:pt x="28" y="46"/>
                      <a:pt x="32" y="42"/>
                      <a:pt x="32" y="37"/>
                    </a:cubicBezTo>
                    <a:cubicBezTo>
                      <a:pt x="32" y="33"/>
                      <a:pt x="28" y="29"/>
                      <a:pt x="23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4" y="46"/>
                      <a:pt x="8" y="46"/>
                    </a:cubicBezTo>
                    <a:lnTo>
                      <a:pt x="23" y="46"/>
                    </a:lnTo>
                    <a:close/>
                    <a:moveTo>
                      <a:pt x="23" y="46"/>
                    </a:moveTo>
                    <a:cubicBezTo>
                      <a:pt x="23" y="46"/>
                      <a:pt x="23" y="46"/>
                      <a:pt x="2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D4B212-4E55-4F93-B1CD-4FE2149F26FB}"/>
              </a:ext>
            </a:extLst>
          </p:cNvPr>
          <p:cNvSpPr txBox="1"/>
          <p:nvPr/>
        </p:nvSpPr>
        <p:spPr>
          <a:xfrm>
            <a:off x="1094527" y="1224387"/>
            <a:ext cx="77616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>
                <a:cs typeface="Segoe UI"/>
              </a:rPr>
              <a:t>​</a:t>
            </a:r>
            <a:r>
              <a:rPr lang="pl-PL" b="1">
                <a:solidFill>
                  <a:srgbClr val="002A4E"/>
                </a:solidFill>
                <a:cs typeface="Segoe UI"/>
              </a:rPr>
              <a:t>Spotkania informacyjno-konsultacyjne </a:t>
            </a:r>
            <a:r>
              <a:rPr lang="pl-PL">
                <a:solidFill>
                  <a:srgbClr val="002A4E"/>
                </a:solidFill>
                <a:cs typeface="Segoe UI"/>
              </a:rPr>
              <a:t>z jednostkami samorządu terytorialnego.</a:t>
            </a:r>
            <a:r>
              <a:rPr lang="pl-PL">
                <a:cs typeface="Segoe UI"/>
              </a:rPr>
              <a:t>​</a:t>
            </a:r>
          </a:p>
          <a:p>
            <a:pPr algn="just"/>
            <a:r>
              <a:rPr lang="pl-PL">
                <a:solidFill>
                  <a:srgbClr val="002A4E"/>
                </a:solidFill>
                <a:cs typeface="Segoe UI"/>
              </a:rPr>
              <a:t>Zakres: </a:t>
            </a:r>
            <a:r>
              <a:rPr lang="pl-PL">
                <a:cs typeface="Segoe UI"/>
              </a:rPr>
              <a:t>Przedstawienie proponowanych przebiegów na potrzeby wykonania studium wykonalności, uzyskanie informacji zwrotnych dotyczących przebiegów.</a:t>
            </a:r>
          </a:p>
        </p:txBody>
      </p:sp>
      <p:sp>
        <p:nvSpPr>
          <p:cNvPr id="45" name="NumberBall">
            <a:extLst>
              <a:ext uri="{FF2B5EF4-FFF2-40B4-BE49-F238E27FC236}">
                <a16:creationId xmlns:a16="http://schemas.microsoft.com/office/drawing/2014/main" xmlns="" id="{D5906C05-B23D-4898-A6E8-7B8336D752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9874" y="4546997"/>
            <a:ext cx="295275" cy="295275"/>
          </a:xfrm>
          <a:prstGeom prst="ellipse">
            <a:avLst/>
          </a:prstGeom>
          <a:solidFill>
            <a:srgbClr val="FFDD58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>
                <a:solidFill>
                  <a:srgbClr val="002A4E"/>
                </a:solidFill>
                <a:latin typeface="Calibri"/>
                <a:cs typeface="Calibri"/>
              </a:rPr>
              <a:t>4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rgbClr val="002A4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624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39dcc26a-7131-49f4-a9eb-1c0521500c03"/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oHdzQPGEMS0ek6Lw.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oHdzQPGEMS0ek6Lw.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oHdzQPGEMS0ek6Lw.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weVcphRzO6Cvn.qMwiv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oHdzQPGEMS0ek6Lw.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heme/theme1.xml><?xml version="1.0" encoding="utf-8"?>
<a:theme xmlns:a="http://schemas.openxmlformats.org/drawingml/2006/main" name="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0B1D33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0B1D33"/>
      </a:hlink>
      <a:folHlink>
        <a:srgbClr val="102B4D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102B4D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2565B3"/>
      </a:hlink>
      <a:folHlink>
        <a:srgbClr val="1C86B0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102B4D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2565B3"/>
      </a:hlink>
      <a:folHlink>
        <a:srgbClr val="1C86B0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102B4D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2565B3"/>
      </a:hlink>
      <a:folHlink>
        <a:srgbClr val="1C86B0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102B4D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2565B3"/>
      </a:hlink>
      <a:folHlink>
        <a:srgbClr val="1C86B0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4E5ECC9A7621499F7FFC5F782CC234" ma:contentTypeVersion="10" ma:contentTypeDescription="Utwórz nowy dokument." ma:contentTypeScope="" ma:versionID="79828125d65a013b1499f3976830c7ed">
  <xsd:schema xmlns:xsd="http://www.w3.org/2001/XMLSchema" xmlns:xs="http://www.w3.org/2001/XMLSchema" xmlns:p="http://schemas.microsoft.com/office/2006/metadata/properties" xmlns:ns2="17d41868-9246-4f94-bfc5-b6aff5dc8945" xmlns:ns3="09d3ac6d-4c68-4146-8a22-6a1634f97792" targetNamespace="http://schemas.microsoft.com/office/2006/metadata/properties" ma:root="true" ma:fieldsID="ed86e4e617a36cf4192dce794c5ef613" ns2:_="" ns3:_="">
    <xsd:import namespace="17d41868-9246-4f94-bfc5-b6aff5dc8945"/>
    <xsd:import namespace="09d3ac6d-4c68-4146-8a22-6a1634f977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1868-9246-4f94-bfc5-b6aff5dc89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3ac6d-4c68-4146-8a22-6a1634f97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d41868-9246-4f94-bfc5-b6aff5dc8945">
      <UserInfo>
        <DisplayName>Łękawska Ewelina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37536BA-A056-4AB0-9962-328BE40A4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8305C8-98DE-431A-921C-5F7149F73C93}">
  <ds:schemaRefs>
    <ds:schemaRef ds:uri="09d3ac6d-4c68-4146-8a22-6a1634f97792"/>
    <ds:schemaRef ds:uri="17d41868-9246-4f94-bfc5-b6aff5dc89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F4DFB4-BCD0-4AE0-98A5-AE0ED71646A3}">
  <ds:schemaRefs>
    <ds:schemaRef ds:uri="17d41868-9246-4f94-bfc5-b6aff5dc894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443</Words>
  <Application>Microsoft Office PowerPoint</Application>
  <PresentationFormat>Panoramiczny</PresentationFormat>
  <Paragraphs>240</Paragraphs>
  <Slides>33</Slides>
  <Notes>1</Notes>
  <HiddenSlides>0</HiddenSlides>
  <MMClips>1</MMClips>
  <ScaleCrop>false</ScaleCrop>
  <HeadingPairs>
    <vt:vector size="10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  <vt:variant>
        <vt:lpstr>Pokazy niestandardowe</vt:lpstr>
      </vt:variant>
      <vt:variant>
        <vt:i4>1</vt:i4>
      </vt:variant>
    </vt:vector>
  </HeadingPairs>
  <TitlesOfParts>
    <vt:vector size="49" baseType="lpstr">
      <vt:lpstr>Arial</vt:lpstr>
      <vt:lpstr>Calibri</vt:lpstr>
      <vt:lpstr>Lato</vt:lpstr>
      <vt:lpstr>Picadilly</vt:lpstr>
      <vt:lpstr>Picadilly Bold</vt:lpstr>
      <vt:lpstr>Roboto</vt:lpstr>
      <vt:lpstr>Segoe UI</vt:lpstr>
      <vt:lpstr>Trebuchet MS</vt:lpstr>
      <vt:lpstr>Wingdings</vt:lpstr>
      <vt:lpstr>Centralny Port Komunikacyjny</vt:lpstr>
      <vt:lpstr>1_Centralny Port Komunikacyjny</vt:lpstr>
      <vt:lpstr>3_Centralny Port Komunikacyjny</vt:lpstr>
      <vt:lpstr>5_Centralny Port Komunikacyjny</vt:lpstr>
      <vt:lpstr>2_Centralny Port Komunikacyjny</vt:lpstr>
      <vt:lpstr>think-cell Slide</vt:lpstr>
      <vt:lpstr>SPOTKANIA INFORMACYJNO-KONSULTACYJNE W GMINACH Program kolejowy CPK </vt:lpstr>
      <vt:lpstr>Agenda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Strategiczne Studium Lokalizacyjne  www.cpk.pl</vt:lpstr>
      <vt:lpstr>Uwarunkowania projektowe</vt:lpstr>
      <vt:lpstr>Parametry projektowe linii KDP</vt:lpstr>
      <vt:lpstr>Różnice promieni łuków na linii konwencjonalnej i KDP</vt:lpstr>
      <vt:lpstr>Trasowania</vt:lpstr>
      <vt:lpstr>mapa odcinka Pleszew - Poznań</vt:lpstr>
      <vt:lpstr>Gmina Książ Wielkopolski: uwarunkowania przebiegów</vt:lpstr>
      <vt:lpstr>gmina Nowe Miasto nad Wartą: uwarunkowania  przebiegów</vt:lpstr>
      <vt:lpstr>gmina Krzykosy: uwarunkowania przebiegów</vt:lpstr>
      <vt:lpstr>gmina Zaniemyśl: uwarunkowania przebiegów</vt:lpstr>
      <vt:lpstr>gmina Środa Wielkopolska: uwarunkowania przebiegów</vt:lpstr>
      <vt:lpstr>gmina Kórnik: uwarunkowania przebiegów</vt:lpstr>
      <vt:lpstr>gmina Mosina: uwarunkowania przebiegów</vt:lpstr>
      <vt:lpstr>gmina Luboń: uwarunkowania przebiegów</vt:lpstr>
      <vt:lpstr>Miasto Poznań: uwarunkowania przebiegów</vt:lpstr>
      <vt:lpstr>STEŚ Studium Techniczno – Ekonomiczno –  Środowiskowe</vt:lpstr>
      <vt:lpstr>Inwentaryzacje przyrodnicze   Badaniami objęte będą tereny potencjalnie przeznaczone na cele budowy linii kolejowych lub infrastruktury z nimi związanej lub mogące znajdować się w zasięgu ich oddziaływania, realizowanych w ramach inwestycji Centralnego Portu Komunikacyjnego. </vt:lpstr>
      <vt:lpstr>STEŚ Studium Techniczno – Ekonomiczno –  Środowiskowe</vt:lpstr>
      <vt:lpstr>Wstępne opinie  jednostek samorządu terytorialnego</vt:lpstr>
      <vt:lpstr>Podsumowanie</vt:lpstr>
      <vt:lpstr>Do zobaczenia!</vt:lpstr>
      <vt:lpstr>Format Guide Workshop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 Klinowski</dc:creator>
  <cp:lastModifiedBy>Mariusz Maciejewski</cp:lastModifiedBy>
  <cp:revision>4</cp:revision>
  <cp:lastPrinted>2021-08-23T11:04:51Z</cp:lastPrinted>
  <dcterms:created xsi:type="dcterms:W3CDTF">2019-11-08T13:38:44Z</dcterms:created>
  <dcterms:modified xsi:type="dcterms:W3CDTF">2021-09-03T10:23:21Z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ContentTypeId">
    <vt:lpwstr>0x0101001B4E5ECC9A7621499F7FFC5F782CC234</vt:lpwstr>
  </property>
</Properties>
</file>